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72" r:id="rId2"/>
    <p:sldId id="256" r:id="rId3"/>
    <p:sldId id="275" r:id="rId4"/>
    <p:sldId id="282" r:id="rId5"/>
    <p:sldId id="276" r:id="rId6"/>
    <p:sldId id="277" r:id="rId7"/>
    <p:sldId id="278" r:id="rId8"/>
    <p:sldId id="271" r:id="rId9"/>
    <p:sldId id="273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1823"/>
    <a:srgbClr val="000066"/>
    <a:srgbClr val="35324E"/>
    <a:srgbClr val="000099"/>
    <a:srgbClr val="0000FF"/>
    <a:srgbClr val="99CCFF"/>
    <a:srgbClr val="FF3399"/>
    <a:srgbClr val="FF66FF"/>
    <a:srgbClr val="99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40BB-8D53-41F2-A598-240488EB321E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3EC78-872E-4DDA-AFF9-30C6595E2B9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F8E5-14F7-40BF-9C53-37022B491D8B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8974-02EC-4EED-BD7B-1C07531A5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7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29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DD1-B464-47AA-81AA-E1847754AF51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79C-28BF-4E84-A3D4-B61E48ADD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7F44-2F01-4516-94C5-DB0032A8818A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DDD72-F9C6-4BB9-866D-FFF803403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767D-DDB3-420E-86E2-B397FD39A00B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1695-1903-47BA-8637-1C5FB193F0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6BB8-D971-4844-A60A-CBE65FA89C98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A3C3-636F-4880-BFB6-3C4BD734E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9A863C-A1E8-44C8-A32A-000E74516E5D}" type="datetimeFigureOut">
              <a:rPr lang="sk-SK" smtClean="0"/>
              <a:pPr/>
              <a:t>16.10.2019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63098C-C889-495F-B317-46089F738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141655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„Pracujúca </a:t>
            </a:r>
            <a:r>
              <a:rPr lang="sk-SK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chudoba - mýtus alebo reálna skutočnosť 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 slovenských rodinách?“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9622" y="2957426"/>
            <a:ext cx="680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Praktické príklady vzniku rizika chudoby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 pracujúcich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rodinách, skúsenosti z viac ako 10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ročnej práce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 rôznymi rodinnými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situáciami</a:t>
            </a:r>
          </a:p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OZ Centrum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pre rodinu –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Nitra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3131" y="4653136"/>
            <a:ext cx="2860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17.10.2019</a:t>
            </a:r>
          </a:p>
          <a:p>
            <a:pPr algn="ctr"/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Nitra</a:t>
            </a:r>
            <a:endParaRPr lang="sk-SK" dirty="0" smtClean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pPr algn="ctr"/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pPr algn="ctr"/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Dobroslava Baranová</a:t>
            </a:r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341050" y="447988"/>
            <a:ext cx="3260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Konkrétny príbeh 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14" y="1258859"/>
            <a:ext cx="889410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„Ako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učitelia sme nedokázali ušetriť na vlastný byt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Začínali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sme v prenajatom jednoizbovom byte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Pri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očakávaní druhého dieťaťa sme získali mestský byt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ktorý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sme si mohli po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15 rokoch odkúpiť -  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na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začiatku sme zaplatili prvú väčšiu splátku,</a:t>
            </a:r>
          </a:p>
          <a:p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ale z požičaných peňazí od príbuzných, tým sme to mesačne vracali </a:t>
            </a:r>
          </a:p>
          <a:p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a vyrovnali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dlh. Dodnes byt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splácame a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keď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som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ovdovela (2 roky) 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dostalo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sa mi podpory z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Centra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pre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rodinu,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za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čo im chcem vyjadriť veľkú vďaku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že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nie som v tejto neľahkej situácii sama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Deti máme 3, 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študujú na VŠ a jedna na strednej škole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Vďaka burzám, ktoré robí 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C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entrum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pre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rodinu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sa lacno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oblečú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celkom slušne, 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aj zo </a:t>
            </a:r>
            <a:r>
              <a:rPr lang="sk-SK" sz="1700" dirty="0" err="1" smtClean="0">
                <a:solidFill>
                  <a:srgbClr val="681823"/>
                </a:solidFill>
                <a:latin typeface="Arial Black" panose="020B0A04020102020204" pitchFamily="34" charset="0"/>
              </a:rPr>
              <a:t>second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 </a:t>
            </a:r>
            <a:r>
              <a:rPr lang="sk-SK" sz="1700" dirty="0" err="1">
                <a:solidFill>
                  <a:srgbClr val="681823"/>
                </a:solidFill>
                <a:latin typeface="Arial Black" panose="020B0A04020102020204" pitchFamily="34" charset="0"/>
              </a:rPr>
              <a:t>handov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Keď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chce staršia dcéra chodiť na klavír ako budúca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učiteľka, 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musela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v lete miesto dovolenky </a:t>
            </a:r>
            <a:r>
              <a:rPr lang="sk-SK" sz="1700" dirty="0" err="1">
                <a:solidFill>
                  <a:srgbClr val="681823"/>
                </a:solidFill>
                <a:latin typeface="Arial Black" panose="020B0A04020102020204" pitchFamily="34" charset="0"/>
              </a:rPr>
              <a:t>brigádovať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aby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si na hodiny klavíra zarobila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Snažíme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sa žiť skromne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 ale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spomínam si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 že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sa deti vyjadrili v minulosti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že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sa 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hanbia,</a:t>
            </a: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že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rodičia sú </a:t>
            </a:r>
            <a:r>
              <a:rPr lang="sk-SK" sz="1700" dirty="0" err="1">
                <a:solidFill>
                  <a:srgbClr val="681823"/>
                </a:solidFill>
                <a:latin typeface="Arial Black" panose="020B0A04020102020204" pitchFamily="34" charset="0"/>
              </a:rPr>
              <a:t>chudobní,a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 že sme nechodili na drahšie dovolenky </a:t>
            </a:r>
            <a:endParaRPr lang="sk-SK" sz="1700" dirty="0" smtClean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a </a:t>
            </a:r>
            <a:r>
              <a:rPr lang="sk-SK" sz="1700" dirty="0">
                <a:solidFill>
                  <a:srgbClr val="681823"/>
                </a:solidFill>
                <a:latin typeface="Arial Black" panose="020B0A04020102020204" pitchFamily="34" charset="0"/>
              </a:rPr>
              <a:t>o úsporách ani nehovorím</a:t>
            </a:r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...“</a:t>
            </a:r>
            <a:endParaRPr lang="sk-SK" sz="1700" dirty="0">
              <a:solidFill>
                <a:srgbClr val="68182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341050" y="447988"/>
            <a:ext cx="3260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Konkrétny príbeh 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7547" y="1484784"/>
            <a:ext cx="72218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7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NAHRÁVKY – viacdetné úplné rodiny s vysokoškolským vzdelaním oboch rodičov</a:t>
            </a:r>
            <a:endParaRPr lang="sk-SK" sz="1700" dirty="0">
              <a:solidFill>
                <a:srgbClr val="68182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16" y="2492896"/>
            <a:ext cx="70008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924944"/>
            <a:ext cx="7221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ĎAKUJEM ZA POZORNOSŤ </a:t>
            </a:r>
          </a:p>
          <a:p>
            <a:pPr algn="ctr"/>
            <a:r>
              <a:rPr lang="sk-SK" sz="2800" dirty="0" smtClean="0">
                <a:solidFill>
                  <a:srgbClr val="681823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sk-SK" sz="2800" dirty="0">
              <a:solidFill>
                <a:srgbClr val="68182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771800" y="420716"/>
            <a:ext cx="4198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Priama sociálna pomoc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0"/>
            <a:ext cx="48466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274331" y="548680"/>
            <a:ext cx="467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Centrum pre rodinu - Nitra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263759"/>
            <a:ext cx="83529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vznik „ zdola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“, skupina zapálených ľudí pre podporu rodinám</a:t>
            </a: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najskôr dobrovoľnícky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neskôr sa z 3 členného predsedníctva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vzdali svojich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zamestnaní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aby robili v CPR naplno napriek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finančnej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neistote (od r. 2008)</a:t>
            </a:r>
          </a:p>
          <a:p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cieľová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skupina od rodičov s malými deťmi až po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seniorov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budovanie 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komunity navzájom si pomáhajúcich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rodín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financovanie 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prevažne od dobrodincov, 2%, grantov, dotácií z mesta a kraja, príspevok od biskupského úradu</a:t>
            </a:r>
          </a:p>
          <a:p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p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redstava, že prevencia v oblasti manželských a rodinných vzťahov 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–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vzdelávanie,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práca s mamičkami,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zmysluplné voľnočasové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aktivity pre rodiny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prevládne 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nad  „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hasením“ problémov, charita bola zvažovaná okrajovo</a:t>
            </a:r>
          </a:p>
          <a:p>
            <a:pPr marL="285750" indent="-285750">
              <a:buFontTx/>
              <a:buChar char="-"/>
            </a:pP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ktivity vďaka dobrovoľníkom</a:t>
            </a: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274331" y="548680"/>
            <a:ext cx="467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Centrum pre rodinu - Nitra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1263759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9" y="1258859"/>
            <a:ext cx="3295457" cy="2471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42" y="4059334"/>
            <a:ext cx="3781206" cy="2584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" y="3920843"/>
            <a:ext cx="3315612" cy="2748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41" y="1316622"/>
            <a:ext cx="3781206" cy="24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051720" y="548680"/>
            <a:ext cx="4620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Reálne skúsenosti z rodín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721" y="1258859"/>
            <a:ext cx="80720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Strach z vypadnutia príjmu, takmer žiadne úspory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V pracujúcich rodinách tlak na výkon, nadčasy v práci, nútené živnosti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tresy, strach ako uživiť rodinu, psychické problémy, zlý zdrav. stav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ríjem oboch rodičov je nevyhnutný na zabezpečenie základného kolobehu, avšak je veľký počet osamelých rodičov s deťmi</a:t>
            </a:r>
            <a:endParaRPr lang="sk-SK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ženy na materskej sa boja vrátiť do dravého prostredia a za malý plat</a:t>
            </a:r>
            <a:endParaRPr lang="sk-SK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nedôvera v štát, systémy v ňom, spravodlivú odmenu za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prácu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„zodraté“ matky starajúce sa o choré, niekedy už aj dospelé deti</a:t>
            </a:r>
            <a:endParaRPr lang="sk-SK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edôvera k EÚ – nie je nám lepšie,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spomienkový optimizmus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 starších na socializmus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tarší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musia chodiť do práce, aj keď by „po starom“ už mohli byť doma, cítia sa využívaní „ kapitalizmom“, opatrovateľky rodičov – nízky dôchodok, vyhorené, sendvičová generácia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12 hodinové „ šichty“, aj nočné, narušený biorytmus</a:t>
            </a:r>
          </a:p>
          <a:p>
            <a:pPr marL="285750" indent="-285750">
              <a:buFontTx/>
              <a:buChar char="-"/>
            </a:pP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sme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smetiskom západu, II. trieda občanov, lacná pracovná sila </a:t>
            </a:r>
          </a:p>
          <a:p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(príklad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irackých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azylantov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sk-SK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epomer medzi konzumným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svetom dostatku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možnosťami rodiny</a:t>
            </a:r>
            <a:endParaRPr lang="sk-SK" sz="16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álady frustrácie z politiky  – hrubosť, tendencia k extrémizmu, alebo viery populistickým 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stranám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ú</a:t>
            </a:r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nikovo podliehanie konšpiračným správam</a:t>
            </a:r>
            <a:endParaRPr lang="sk-SK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274331" y="548680"/>
            <a:ext cx="467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Centrum pre rodinu - Nitra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045" y="1203893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Činnosť zameraná na ekonomickú </a:t>
            </a:r>
          </a:p>
          <a:p>
            <a:pPr algn="ctr"/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podporu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stability rodín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Sezónne dobročinné burzy šatstva a vecí (veci za 20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centov, niekoľko stoviek ľudí)</a:t>
            </a:r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Priebežná sociálna pomoc (financie, str. lístky, produkty) 1000€ /rok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„Sociálny účet“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anonymní darcovia - 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pravidelná mesačná pomoc 4000€/rok</a:t>
            </a: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Charitatívne predvianočné aktivity 7000€/rok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Sociálna zodpovednosť 2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firmy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cca 2000€ do 3 rodín</a:t>
            </a:r>
            <a:endParaRPr lang="sk-SK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11960" y="5546162"/>
            <a:ext cx="390811" cy="44341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Box 3"/>
          <p:cNvSpPr txBox="1"/>
          <p:nvPr/>
        </p:nvSpPr>
        <p:spPr>
          <a:xfrm>
            <a:off x="894545" y="593467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Zdroje: dobrodinci - spolky, spoločenstvá, jednotlivci, </a:t>
            </a:r>
          </a:p>
          <a:p>
            <a:pPr algn="ctr"/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„rodiny rodinám“, firmy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6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2274331" y="548680"/>
            <a:ext cx="467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Centrum pre rodinu - Nitra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046" y="127031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Činnosť zameraná na ekonomickú </a:t>
            </a:r>
          </a:p>
          <a:p>
            <a:pPr algn="ctr"/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podporu rodín:</a:t>
            </a: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046" y="2052823"/>
            <a:ext cx="8160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d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istribučný kanál pre rôzne organizácie pri potravinovej</a:t>
            </a:r>
          </a:p>
          <a:p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a materiálnej pomoci (zoznam rodín, žiadosti, niekedy aj rozvoz</a:t>
            </a:r>
          </a:p>
          <a:p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autom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získaného z grantu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Nadácie </a:t>
            </a:r>
            <a:r>
              <a:rPr lang="sk-SK" dirty="0" err="1" smtClean="0">
                <a:solidFill>
                  <a:srgbClr val="681823"/>
                </a:solidFill>
                <a:latin typeface="Arial Black" panose="020B0A04020102020204" pitchFamily="34" charset="0"/>
              </a:rPr>
              <a:t>Granvia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)</a:t>
            </a:r>
          </a:p>
          <a:p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charitatívna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inzercia darovania za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odvoz</a:t>
            </a:r>
          </a:p>
          <a:p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o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rganizovanie letného rodinného pobytu za prijateľné ceny </a:t>
            </a:r>
          </a:p>
          <a:p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  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s vlastným programom</a:t>
            </a:r>
            <a:endParaRPr lang="sk-SK" dirty="0">
              <a:solidFill>
                <a:srgbClr val="681823"/>
              </a:solidFill>
            </a:endParaRPr>
          </a:p>
          <a:p>
            <a:endParaRPr lang="sk-SK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6" y="4360665"/>
            <a:ext cx="3953853" cy="2119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01" y="4360665"/>
            <a:ext cx="3381408" cy="21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BlokTextu 4"/>
          <p:cNvSpPr txBox="1">
            <a:spLocks noChangeArrowheads="1"/>
          </p:cNvSpPr>
          <p:nvPr/>
        </p:nvSpPr>
        <p:spPr bwMode="auto">
          <a:xfrm>
            <a:off x="1475656" y="386693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 b="1" dirty="0" smtClean="0">
                <a:solidFill>
                  <a:srgbClr val="000066"/>
                </a:solidFill>
                <a:latin typeface="Arial" charset="0"/>
              </a:rPr>
              <a:t>Komunitná charitatívna pomoc </a:t>
            </a:r>
            <a:r>
              <a:rPr lang="sk-SK" sz="3200" b="1" dirty="0" smtClean="0">
                <a:solidFill>
                  <a:srgbClr val="000066"/>
                </a:solidFill>
                <a:latin typeface="Arial" charset="0"/>
              </a:rPr>
              <a:t>„Rodiny </a:t>
            </a:r>
            <a:r>
              <a:rPr lang="sk-SK" sz="3200" b="1" dirty="0" smtClean="0">
                <a:solidFill>
                  <a:srgbClr val="000066"/>
                </a:solidFill>
                <a:latin typeface="Arial" charset="0"/>
              </a:rPr>
              <a:t>rodinám“</a:t>
            </a:r>
            <a:endParaRPr lang="sk-SK" sz="32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3634"/>
            <a:ext cx="3630300" cy="2409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19" y="3789040"/>
            <a:ext cx="4235161" cy="282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0559" y="2535155"/>
            <a:ext cx="4509124" cy="3006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lokTextu 4"/>
          <p:cNvSpPr txBox="1">
            <a:spLocks noChangeArrowheads="1"/>
          </p:cNvSpPr>
          <p:nvPr/>
        </p:nvSpPr>
        <p:spPr bwMode="auto">
          <a:xfrm>
            <a:off x="1985258" y="447988"/>
            <a:ext cx="5335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Priama sociálna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pomoc z CPR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1217436"/>
            <a:ext cx="6210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Počet prijímateľov priamej pomoci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rok 2018</a:t>
            </a:r>
            <a:endParaRPr lang="sk-SK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osamelý rodič 40</a:t>
            </a:r>
            <a:endParaRPr lang="sk-SK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úplná 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rodina	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32</a:t>
            </a:r>
            <a:endParaRPr lang="sk-SK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jednotlivec</a:t>
            </a:r>
            <a:r>
              <a:rPr lang="sk-SK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13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Celkom            88</a:t>
            </a:r>
            <a:endParaRPr lang="sk-SK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4" descr="data:image/png;base64,iVBORw0KGgoAAAANSUhEUgAABLAAAALmCAYAAABSJm0fAAAgAElEQVR4Xuy9CbgW1Znv++6RzTzIICCgIoMjoIKIiAMqzhrnKc5RY07St2/f091J9z0n6ZOcTnff0zmd00ZNjHMGjdHERHCeRxxxRkBQQGSUGfZ8n39B7RRFfd9X9Q171/Bbz8OzgV211rt+76qqVf9617uq2tvb240CAQhAAAIQgAAEIAABCEAAAhCAAAQgAIGYEqhCwIqpZzALAhCAAAQgAAEIQAACEIAABCAAAQhAwCGAgMVA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FmMAAhCAAAQgAAEIQAACEIAABCAAAQhAINYEELBi7R6MgwAEIAABCEAAAhCAAAQgAAEIQAACEEDAYgxAAAIQgAAEIAABCEAAAhCAAAQgAAEIxJoAAlas3YNxEIAABCAAAQhAAAIQgAAEIAABCEAAAghYjAEIQAACEIAABCAAAQhAAAIQgAAEIACBWBNAwIq1ezAOAhCAAAQgAAEIQAACEIAABCAAAQhAAAGLMQABCEAAAhCAAAQgAAEIQAACEIAABCAQawIIWLF2D8ZBAAIQgAAEIAABCEAAAhCAAAQgAAEIIGAxBiAAAQhAAAIQgAAEIAABCEAAAhCAAARiTQABK9buwTgIQAACEIAABCAAAQhAAAIQgAAEIAABBCzGAAQgAAEIQAACEIAABCAAAQhAAAIQgECsCSBgxdo9GAcBCEAAAhCAAAQgAAEIQAACEIAABCCAgMUYgAAEIAABCEAAAhCAAAQgAAEIQAACEIg1AQSsWLsH4yAAAQhAAAIQgAAEIAABCEAAAhCAAAQQsBgDEIAABCAAAQhAAAIQgAAEIAABCEAAArEmgIAVa/dgHAQgAAEIQAACEIAABCAAAQhAAAIQgAACVsLGQGtrqzU2Nlr37t2tqqqqaOu3bNlit912my1fvtypo7a21s477zybNGlSSfUWbRAnQgACEIAABGJOoFzP4Jh3M9Xm4cNUu5fOQQACEIBAygkgYCXIwZ9//rndeeedtnnzZhs8eLBdffXVNmDAgMg9aG9vt4ceesheffVV51wJYSeeeKLNnDkzp3i1YcMGu+mmm2z9+vXOORMmTLBLL700ctucAAEIQAACEIgTgbDPt3I9g+PU96zZgg+z5nH6CwEIQAACaSOQOAHrq6++sldeecU+/vhjW7t2rTU3Nzs+UQRR3759bf/997cjjjjCEXhKiVCKo6N/9atf2bx58zpMO+WUU+y4446LbKrY3X333dbS0uKce9hhhznRVzU1NTnrCjvBj2wMJ0AghQQUJalr9a233rKVK1eaIh5VqqurrU+fPrb33nvb1KlTnZ/6PwoEINB1BMI+38r1DO66nsavZS9TzdnOPfdcmzJlSmRDvfU0NDTYtddeayNHjtytHnyYG63m12+++aa9++67u8yv6+rqbMiQITZ58mQ75JBDrGfPnpH8o4+mX375pb3wwgu2cOFC27hxo7W1tTlzdD0P99lnH5s2bZqNGjWq5Hm729bTTz9ty5YtsxtuuMF5NyimiMdLL71k77//vvPx1mvzmDFj7Oijj7Y999yzZJuLsY1zIAABCGSZQGIELD1I/vCHPzjClR5Qhcrw4cPtggsusKFDhxY6NBG/V59/85vf2DvvvNNh75lnnmnTp0+PZL8ewr/4xS9s9erVznn77befff3rX3eWJOYrYSf4kYzhYAikjIAE9eeee86eeeaZDnE9XxcVQXnOOeeYJsNpE9xT5lq6k2ICYZ5v5XoGpxhjUV3zC0q6J37jG9+wPfbYI1J9YQQsfBiMVB9c/vznP9vrr7/uiDT5isSsk046yRFvwnx82bZtm/3ud7+zDz74oODcfd9997VLLrnEEbWiFvXh7bfftmeffdbWrVvnnN6vXz/71re+FVnACstDz+zx48c7omsxNkftI8dDAAIQgMAOAokQsCRa/fa3v7WtW7dG8puisk4++WTnQZuGl0N9TZKItWbNGueFV0v4CglPXmDK+/D73//e3njjDee/NVm44oorQtURZoIfyTkcDIGUEVBE6L333tuRVy5s9/QSoBcCRVOm4T6lfmuZjnLsbd++3cGg/p1wwglhkXAcBDqVQNjnW6nP4E7tVEIa8wtYMvvwww93RIF8UeH+7oURsHROFB966yxWDIm7GxQNdc8999hnn30W2lQ9pxS5X8hHEq/uuusu+/TTT0PXLeFSAmaY9BgS25YsWWJPPvmk04ZffCvGZ8XYXEpKj9BgOBACEIAABDoIxF7A0kP1jjvu2EW80oNNkUcHHHCA9e7d2/kKtGnTJlu6dKm9/PLLzoPMjdKSiKVIrIkTJ2be7atWrbInnnjCmajoK9o111wTapIgcGEn+JmHDIBMEtAXX0U2SsRyi5ax6L6jpYL9+/e3bt26OUsJdZ/SUgrvfUovBLNmzbLjjz8+FfwQsFLhxsx0gudb17k6SMDSvO3iiy+2gw8+OLRhYQWs0BWaWdoFLH1gkMC0aNGiDiyaX+vDryKL9AzTXFrPt6eeespZEu+KRIWWe+q82bNnOxHJblHdZ511lo0dO9YRJ/VRVQKUor/cDYV0rJ6bF154YU4BU89RpRLRfF85YXOVqAKWPz+s6lUdp556qh144IHOvFk2a0nhnDlzOiK9dJz6pA/COoYCAQhAAAKVJRBrAUvLcfRw/eSTTxwKemAec8wxzoteri9zegDp4aKQZffrv0J7r7/+ehs0aFBlaaa4dib4KXYuXSuJQNBLQKGlEEH3qR49ejii8ogRI0qyJw4nI2DFwQvYEJYAz7ewpMp/XJCApVYU1aJ5mz5ShikIWGEo7XrM3Llznah894OvPgpLOAqK7NcxWqL3wAMPdORPVV4s5ZgKyom1YsUK56OOKzApH5k2HtJzzl/8UU/19fXOs1C5sfxFz9vbb7/dEb78pVevXk79+lirElXA+uKLL+znP/95xwfzfNFg/sg1vZMoHYcYUiAAAQhAoLIEYi1gLV682H75y19aU1OTQyHKF44XX3zR/vSnP3U8mI899ljnKwqlOAJM8IvjxlnpJ+B/CYiyNNd/7qGHHmrnn39+pKUzcSSMgBVHr2BTLgI837pubOQSsGSRPlhq3hZmaTUCVjQf+oWgMLnHFH0kzvpIrCLRRlFHitbyFy3re/zxx53/VkTd5ZdfHnice55fPFIify1R9Pveb7fqHjdunJMqRJuiKHm7225UActrcxhBSgnptTO4+46iDaRkMwUCEIAABCpLINYClkSohx9+uIOAXuy0C0qYoq8jt956a0eyciV117r6oK8/YerL+jFM8LM+Auh/EAF9OdZXZuVVUdEXYN1nwm4e4T9f0aL6oj1w4MBEA0fASrT7Mmc8z7euc7lXeJJooJQQ7u7SisS58sornc1mChUErEKEdv29dgXUHNndITes+PLee+85uR7dqK2g3bDlPwk7CxYscBrda6+9nOdivpytEseUi+vDDz90zlEEnp6FeqZ6iytg6adSiUyYMMFZnu8WrwgVRcBSf9Qv9U9Fgt6NN96YNzm7bFCuRz3vVCSgKcpMSy8pEIAABCBQOQKxFrC8DyIhUHhu2JwI/oeRQpwVjq4tb3MVNyGkhDNFf7kPdq1pVyix1uXrIR91C2G1pwe6vlpplxet9deLq4oe6BLXjjzySCf0OF/SUi+PfNtEe/vn9unVV191+iRhT2z01UpbC2td/1FHHeXk6MlXwk7wc00e9KBXvgLlUFASetklG8RVkxBFnkTJHSDfiKW2e165cmXHhFe+kXgQhmfYy8r/xU/JqJWUWn3QZEv9Ul4x+djdFlpc9fW4EFe/Dd7tpjX5K9ZfqjeXL9ytoTVR066U7njQtaGvmNom2zsOXZu0s55s8l4XYq1+Fhq7/n5W8lrTWNXYmDdvnpOTqqWlpcMv5d76Wv7XpFuTb5VcX43zjTX/fS6MUK9dktQ/Xdd6EVEf9eKnCftBBx0U6pou57Xqvz8Uurb89/Kge5teerTrqr6ou/cMfWnXuXqx9RZ3jCovipacu1uei4lEQb0Al3PLc39/tXOWng+6B8gvuif4/aLE1LovFXp+lMpCXLzXl/LbuM8bta1lObrn6mUrzC5ihXyp+4iuAbfIPxqDavfRRx81RVZofOZbElbO+57fXt2vlIdHfnHvd3rWjBo1yqZNm+bcu5RD86abbnJ+r6KXYm2S4i9hnsH+seFuYKA+6jnx/PPPO2y8PtF9aebMmaYlWblK2Gew9/xizink73L/3p9nSh8pxdkVSOQniQKFNqwJK2Dl86H/Xpyvr36xwj9PcH+vOhQRpPGncaZrTlFlM2bM2K36cs3XwvhIuwLefffdHZzde1ihc8N8nNB1pOtJ409FfT399NMLVW3ej9byt0QvPQf893rdZ/3PAPeYYgWsXP4rJEZ5x10Y0asgBA6AAAQgAIGCBBIlYIV9wLq91suM+2VEE1a9aOfamlkiiHY69CaSDKKnepRoWUsSw+yQo0nY/Pnz7f7778+bbFJt6eGn8GNNZoNKmMmz9zzlIFC7hfqkCZV2QJMwk6tPYSfC/smDvmApOkV5E/LtIqmXG4WiF8pTpomLXkYkprhfaXONctWll6l8omXBK8TMyaXmzbmglxux0sRFL6m5igQ6jRWxDTNWJFYpH4V23XQn70F1y1+a5GtC6P3y6D/W7wt9zZSwI3b5tsqWoCpfSAyRUCKbNPnOZ5P3nEJMK3WtaTyozxof+fpXzq2vxea1115zuqx7g160Ro8eXQjBLr/Xy6zGlzue80325QO9eBS6njRGJJboRSmXMFzOa7XcApauW3GVQO0tQV+4Jcj+4Q9/KHjdyO+6dnWPzXfdhHFekEihF23lXnRFkKB69DKkJMYS7HMti/Lf56OwUJsSbX/96187mwXkK8q1pmdqrmdiGA46xi9gqU6JVroOvfeMXNEQ5b7vuXarbS3RVRR3vmeFOJx22mnO879SApaEMo0NCd657qO6ZvVc0TMjSFgM+wz2+q2Yc8L6vVzH+QUsiRZ//OMfd8l9GmaDizgKWBpX2jlaSdC9JWhX1nLO18L4RvOMBx98sOPQc845J+8SP/dAv4AVFIHlPybMRxnV7xXVdH/UskN9DIxSulLAyhU1FsV+joUABCAAgcIEYi1g6QGrJO5udEOUHFiFu/6XI9SOJq/5BBZ/fXoB0YtQvqghTVS125i+QusLdJii+vSwD9o1MYqApWgviVduIvswbWtb5PPOOy9QbAk7EfbaqMgHRaxJMAnTf4kg1157bc4IBX2xvu+++zpCzMP0SUtGr7rqKudre7HFL2Dpi6Bs8e44l6tuTcJOPPFE5+t6vjweEsIUcu+f6OazWZEUEppyLYv1+kJh+BLylLMhTJEIo2Suui7CboEdJvdTpa61YsZGqVtf+8dFsZNXRYhohyc3IkPJbiU++YvuJzpOO4nmExO95+VLylvOa1WRBbpXS4xQ0fWufrl26mu6VzTyvyz5720S8yWC+ItfwJI4riiCfKKRv44w47TQNeK/H+rZJFvCPEMK7YxbLAvZHLRrb76+SFTSS6I/yqFQ/72/9wtY8pHs8I/RIAGrEvc92aa29dxR5Es+Mdvth4RFjVn3OVXOCCxF3um+HuY+mm9nt7DPYK9vijkniu/LcWzQTn+6jrwJwMNscFEOAUsRQIqQc4vuYa74KVFRz1FXXNQ1c9FFF3VEAgXllNLc1Y1C8rLyC1jlnq+Vwy+56vDOy3PlwAqKygyzesIvfJ155plOtGiUUqyApTY039EqAZUw0VT+JYT6+Kwlr1FWE0TpG8dCAAIQgMAOArEWsPRSpDX67o4i5fyC7g4A/4RfbehlRNsIa3mUJit6sdRSlscee2yXFxRNTCVi5Yqu0UNcX9/cSbEeanoYa8mexB0VvfDphVSRMe5EO9dkLayApS/vSn7vvky57Sqyw12+okmZHtSPPPJIh8iVL9Fm2IlwrhB8d2tmLQHSy4J2phEfiXuuyCb2Z5xxRuCERRNBRbu88cYbHdeuBC8d7y6F0UuLlhrpi7ui3txSqvCZa9cb+Un+lPCn5ZhK5KmXWDH1Rr0V2hJcLzearHsFMfVNEVbqm8aX/KWvk+LlFbkkNEnECgpzD/KFxrPEV0UQanmj/q12n3322d22yNbuTxqf7jWhSDJFK+gcjQdFyGjC707wddwFF1zg8AgqlbrWgsaGO97cra91bUkQ0Rjy+iYfv0IPCf81UenJqz/hu+4huk/pZdvd3lvL5xS94B0jElAV2eEXUCt1rYpbmGUmXr65bNG1Ix+5eVCUG0z3MfVXopWum9WrVztVuWNb/XWX7mpsiMlDDz3UIXLlu88U8rn7+1wRZxJpFEGjcSebde/Qvch/3eZ7IS+GhewSBz0vXRFR7LSkVfZorLj3R21Z743yDLtEKxcb/8uqe5z8ITHWjfBSnzUO3aVglbrvqX1/cuWge5juey+99JLzTPFHaJVTwPLycO+9YqJ7kqJR58yZ05ErSMfmWmoZ9hns9VMx54S9Bsp1XJCApeeplg5rzuUKoYWe4+UQsPx9ymVbUN8L7Y6n+5iuSRUtsXUjiyoxXyuXb4Lq0f3DFfkU5a7UHO581j3ee08Im+6imOdGkH2lCFhvvvmm8+FXY07zLn3EC/qY7Lbr32gqKLKukr6gbghAAAJZJRBrAUtOkXCkB4o3gsd9SZg0aVJJS0E0aVXUgF5wVDS50BcfRQ0FRcv4J9z5BB+/+FYoEsjfT01wlIPDK46FEbD8u8QU+trvn+grYkNLVvyiXNiJcNDLV75oNX/7uUQA/0QhXxSFGCgZpwQflWKXdrk3haCJqV5AtFwsaMmj2tcOmFrC6k6+cyUx1e/1cq1cRioad1rqqiUTQcKof7vpfC/jfl9oDOqLcdCOQWpbgqaWubgRj649eulUBFnQspaw/qvktaaXcUXhuPeIQmNDy+80UXX7l090y/dgkFgpAcWNnMr10luOh4tfnMi3ZNM/RnIllq/UtVrMi0iQLfpir2jUXDlIZs+e7Qivrh/zRToG8StlU48gAStfRGRQhGDQPV59KYaF/54nZhrXasNf/JF8pQp6QQKWRDEtJcyVA7CS9z3da+64446OaNNCUbBBUWDlFrB071Wkm+5N/uL3Xa6olrDPYG/9xZxTjvtVlDpyiURBzzp9MJQoG1TiKGBp/qWPbJpTBj0/KzVfi8I/yrH++2iuXSKTKmAp4k5J2d2PXJrn6TmhD2L+4h+fOva6666LnPc0Cn+OhQAEIACBHQRiL2DlWwrgbp+rfEASPqKG7foTME+dOtW+9rWv5V3q5Y8iUXJgLVHzty3xQnlZZH++ZQHuQPRP6IOSzocRsPT1/Wc/+1lHBEaulyS3Xf/OL7nylISdCPtfvgot1wnbvpaD6Eu1ipJ3XnPNNU4y4lzFn1eolC9jfgGrkBgpm/yTm1wvJf6towt9ZVbdfiE111dQvy8KMfC/+KmtXOM71/jJFXZfqWtNNiuBtEQsFX0J1hfhfLnU/OJysZFT/iijSglY/nuDxAmJp4rOy1XCREBV6lqVTWHa99oe1RZFOypvmLssK8wuV97IgShRAUGM/ffDfC867vn+6zbXxiJRWah+v4ibK+rOtaXYhMVBLPwCVhgWlbzv+VMPKNLlsssuy5uH0M+vnAJWoY9IYhrmeRX2Gez1UTHndPbkOF+U05IlS5zr3I3Sznd/j5uAVUg4FedKzdcq4UPN1bwff/L5wjtfi3KvjfrcCOpnKRFYqs8/x3cjnTWXVl+CouHDXOOV8Al1QgACEMgqgdgLWHJMmETo+rqlqAQt6VIUUaEkvf4vX2FefF1btAxJy3lUgsQU/xbCsivM1349OLX0T5O1oASWYQQsLRtUVIwbRaNlkIWSmIepN+xE2FtX2MinMO1rIqtkzS5zCT35BMuw9oa58It92fOLNkHbVHujSKJsGa4Qfr2Qq+RauheGq7//3pd8/S5M8lVvO0E7B1XyWvNvBR52tyPlxpHdKmFyXQSNk84SsLRU7uabb+4Y/2F2OvTfg4JEukpdq2IV9UXEb4uWxeoaz1XUP0XOSshSUaRPPkFPxxSblyXIhmLvL97rVvUG5XiJykLPRy1VVxSvSi5B298P745fYXbpzeULP1flN9PHoHylkvc978YKYT52yM6w/gxzT/XXlSuq2csnTPthjvEzL+acMM/Ech6TT8DS2NZY0YYAbtGSLi3t8kcox03A0txLETn5dh2t1HytnP5x6/JGaGvOkS+xfpjrJMwztdBHt6A6ShWwVKeeLcqHpVQXhYpELc2TJHDly3NaqB5+DwEIQAAC4QkkQsByu6Md0RTZpGUj+ZLl6oGiPFMKb861/MT/Uhhmkuna4f9a6t+FRXmYbrnllo5cJEHCRZCLFLWjh6/bN30F9i73KnZSUGg4hKk37EQ4TF1+e4o5p1CfwtpbqB79vlgBS5MfjQM3h5ui0RQ5427/7K83rNApm/xjTMs0tTzQW4rhWolzKnmtKXeclj2q5IpyC/Kxlv8p/42K/OHmBAszHtxjOkvA8kaUaIKsaJIwCXG9Il1QZGUlfJ2LTaEXkWJsieIrHRsHAcsvuJbjuvXfZ/SCf/HFFxd8mfJ+MBEfLR0PM6783KNyreR9zx+ZF/aeGvZ5EWachq3LyzHMOWGO8fummHOiXlelHl8oz5R/WVeunJJxE7CCdkwtlZXODzMGy9GOtw5/VFKhyPpibYz64SOon+UQsFSv5ghKMRKUhN9tV+Kk7rX5PraU2xfUBwEIQAACCVhCGOQkNzGvviArN1KuHe6U+0Uv9UEPF//kPWgr4FwDxB/27V9u4Be4wkSxhBmMxU4KCtUdpt6wE+EwdfntKeacQn0Ka2+hevT7YgUs//JIf6SPhJ2bbrqpY4IU9DKbyz7/i1rQZLkYrpU4p5LXmjdiTFGUN9xwgynRd2eUzhKwvD6JEimjiJxf//rXDoqgZRyV8LXLPeqLSDG2RPVxVKElX/3F3l/c3dXcHCt+UbuYF9Rid+7y338KiYy5eETlWsn7XrF+CXtemHEati4vzzDnhDnG76NizilUR65xUOwS6kICltrzL/FUlKGi2iXMuwUBK+odMdzxynulZZzuJjOax4i9uzlDUC1hrpOg86I+Nwq1nSslRr6ea94m+7UMMswOplr9oV2DTz311MhpTMJ5gKMgAAEIQMBPIFERWEHu0wNGDz0t6dNWxG6uBPfYXGvTo066vW0XEjRKqTvfEC1mUqCoNS1lmzdvnvNFSV/r8z2Uc+UrCDsRLsbGqOdoWYGimhR9o1Bv2eYm0i735Fr1FfJ3Pp95l7P4J1OlTtYKTfyjci3m5TnMOaVcD4XYF2JQyVt+ZwlY3j4W25+0C1juR423337byWGiPGe5Pmy4DIuNONL5Ye+Hfn/5l3aWQ3jOtQtg1LHSWQJWJe97/o0VtAGF+lWohPVnmHtq2Lq8NoU5J8wx/n4Wc06hOsr9jA1zDw/aadafszQNAla55muFxnvY3wdtXKTNIfLtzBdmTpCr/VLvDf62owpY/jxf3l3JlYpDUd6aP69YscLZWVbzT3ejHq3i0NJWd5fVsIw5DgIQgAAEohNIvIDl7bIePoo60NbL+srrlqAty72T/ihLj8IIGv4dWJRwXLsylVrCTJ7dNvSipLwR+ork3yI8nx1xF7A0cdCulG4EQ1imxX4dDuPvfDZ4febPD1Vs5ITbXqGJf5Tx4tZZiXMqea15GYwcOdKuvfbanMuGw46VsMd11i6ECFi5PaKXCeVmUSRevmXlQTV0hYAlO7z+DMq/FvUaTLqAFZQHLN81mO++V+wLcFihJ4xvwtbl7WOYc8Ic4+dWzDmF6sjlm2KfsYWeY257mtNp11dFBKn4c0YmWcAq93wt7DMs33H+jWiiJCpP6i6EWtWhHaTdzZfy7cCsY1577TV7+OGHOz6WFNo8oxx+oQ4IQAACEEjoEsJCjtNXLOXFeffddzsO9e/GV4rIVCgqpNiHd6F+hZk8qw7/xMOtV8uPhgwZsts2vxKFtCuUSpwFLImTEq+8kRWaVPXt29e0C5n+7hYtsZs/f35HkudiJ9eqr5C/8/ktioClbecLfdn0tlVo4h92vHjrrMQ5lbzWvAwqlXMkl3/9L4fF7mZY6LpHwAom5P9a7h4loVjLW3Sv8xa9AGt5t1sQsHbl2lURWOW87yFg7erTcghYhe5Ppf6+0HPMW783kd4b65kAACAASURBVLj+XznO9NFCc5ukCliVmK+V6hP/HDrMjoreNoudAxd7/eaaw0SJwFJqkFtvvbVDIA2ze6meQXrX0LhU0VxUaQzyLa8s1TecDwEIQAACKRWw5FjtWPfzn/+8Y92+dqn65je/2ZEzoZLLmkqpO6wYkkto8ofaa+KhRPD6yp3roRpGtAg7EQ5Tl7+PYc5ZunSps0OjG2WhqLrTTjvNlDfKvxuR6g9rb5ibQCkClnaycSc3LCHcQTuKcFCIfZSXnzC+jnKMbLvtttucJcwqgwcPdiavyr0XpehlYcGCBR2Rkv4d9SrVxzDXXTHXqs6J+iJSjC1PP/20E23rLuHQy+x5551nw4YNC0xgXs77crH3l0rkritnv6KMW/fYqO1HHRt+m/JdD/4k+WFFubD+DDNOw9bl7VeYc8Ic42dVzDnFjIFSzolyf9P85r777uvYcVPtulEvyvenVAkqueZH+l0YH7r9iWJboWdVEKNKzddK8UfQMrp8kUhBbX3wwQd29913d9ybwz7z/feGYvLHev0bRcAqdrOUSuW8LcWHnAsBCEAg7QRiu4RQD0DltHKLdhVUlE2U4hUP/BMaf2LpKMsYCk0K/Q+0qF+Yc/UxzMRLkVQS7lyh57DDDnNe6oJEHredMPUW6nOUuqK+FOsFVbmklOdMReLVVVddlXdZZlh7w4ynYiamqjdqEvewu1Wq7jA2hfFrVF8E8SrUTiWvNW8Sd339/Na3vrVLYt8w/i3lGG+Os7q6OmeXydGjR0eq0n+/mDFjhp1++ukddXjbKGei+kJ+K8bX7jlRRYqotvi/lhfaFUt2RRVa8jmx2PtLJZK4e1+8ZHMxL32RBqzv4Khc/Uncy3nf8/sl7MYYYf0ZZpyGrcuLMcw5YY7x+7GYc0oZC8WcG0UkUv1aQqhIGd0D3PmA0jQ8//zziROwKjVfK8YPOkdzraeeesqeeOKJDvEpzBzS316x6RG8wpc+vl5++eWmSKgopVgBS+k25syZ4zSVTwD12+K/n/mf31Fs51gIQAACEAhHILYCln9SHEVgcrueb7Kph87NN9/sRGqphN16XMf6Xzj9OxiuWbPGbrnllo4JVrkeaGEmz1rDrzX57kM4TP6tMPWGnQiHqcs/NAud498mXlu9X3bZZXm3iQ9rb5jLJIxYFFSP327/jmPF1qu2/GMs6EWtENcgmytxTiWvNSXyVwi/SrECUpgxkOsY3afuvffejsn+Mccc4+xGpMl32OJlrnP8gre3jxKi9TVbCWNLLZXwtWtTpQUsv2gT5iNBVKElH99i7y/+CKFyXLf+e8GUKVPs3HPPjTQGSxlLUblW8r7nj3ALmxcvrD/DXDNh6/IyD3NOmGP8fizmnFLGQjHnRhWw1IY3V5H+rY8Guv/rvuDOfbS0UP6POt/wHh/FtmLGdaXma8X4QeKVRJzHH3+8Y6Mf3Z90LxHbKMW/U3dYkdorIkXZcddrW7ECVphrO4hBEq6xKL7jWAhAAAJJIBBbAcv/AhRmPboXuB7GerHU5DpoQqPoGE1O3CivsGvX/dFASiQqkWifffbpaN6/05Qix7TtcKHdSfwvIv6XsjAP2DDHFDOhC/uQrkT7YduO+kIQ9gItZmKqurX74z333ONEYqkECZmzZ8+2Z5991vl90FjKZaO+Niv6SEViiXYG0pfSXBO5sF8UK+G/Sl5rfkHg2GOPdQSkQsUrCpUSueWPBFKE1PXXX2/a5j1MUf4TJSZWQniVoPuQ/17oz+cXpp2gYyrha7edSgtYUUUT2VXMObnYFnNPUl3e61b/DoqWiuoX//0p7LOs2HHjP68YrpW873mjMsPeU8P6M4xvwtYV9Xnl/yAiEVtidr7o6mJsKde4CFtPFJHIrVNj/q677urIaadnoP64OywnZQlhmPFUzHwtLHvvcf4co2GiWnO1458Da3m35sCKni/nOYWea1GWEKr/WoaqEmVjJ3+Eedhly8X4iHMgAAEIQGAHgdgKWHoA3nHHHbZw4ULH0Cg7oOh4f5h5UH4aPbCUT8EVGPzbMgcNEn8upv32289Zzub/QuUXGPQVS1/G8xXvV8Vit733TojCRKToBfr22293tp5XiWMSd/8kPMzE3Z/stZxJ3MOIFBpTElAVEp9vQuR/0R87dqxdccUVeb94+ndjklgi0UR2eUtnTY7DtFOpa81/nwjjG52jlx9tga1SavJ3fzRAFLFdy2K1RNDN4xQUPRN0L7z44otNkYj5iupU/drpTgnm/SWM34o9p7MFrELL5oJy54TNyxLE2H9P8iaTzuWTLVu2ODnT3B1Uc0UYFOMXvzB2+OGHO5ET+cQN2SnhdMmSJXbkkUcWPDZXv4oRsCp531u8eLGTL1HRWCqKrtb29vlY+F/ecz0vwvimGNEozDl+USDXfd/rp3I+Bys1aS5GwJIt/rmY174kCljlnK9F9ZXmf5pvu6kn9EFW85B8glOhNrzRZbr2dA3m26TGf08IG7WV7xkVRcDytx8mklXPWInx2vFbpdhlj4VY8nsIQAACENiVQGwFLJmpcHAlgnR3ndOk5KyzznISd+dboqOHsF5QNZF1S9DSHv9XPIlkWqqoB2dQ/RIOVK/7AqLjtUZfSdL9ZdOmTU6ehlWrVjm/KpS36dNPP3X66k4ggl6Cw0ye/Uua8n1F0/JJfXFyxSvZGUcByx9hkE/M1BdYbW2srZC9uxWWU8ASp3wTvKA8ErlEkqAkrhqrs2bNCnzhkuAo0VXRXe6E6YwzzrDp06fvNgbDjJd8k79yRm1V8lrz3yfyjXmND+X4EBt3q+ww4nK+B0fQLlKHHHKIE13TrVu3wFPVtuyWL91rXsnf9ZV66NChu53j76OOlQDjjfz0nqRxpT5qSUZ1dbXpq7AiAPV3t1RyfERd1hbVFv/LhjaoEDuJdf6isadlpm40rvv7cgpYqjPfcpugHRN1vMaIX1iJykJt+5838rMSLx9//PG7+NzLRgKu8kQqsmf//fd3XjCLeWEtRsCq5H3PL1AX2kFN8wRFyoqDW+IoYMk2b+RaoX755xQ6v5TnYKUmz8UKWLqH6lpRviZ/KZeA5Y3m07Vx3XXXOZtEBJViIrUrNV+L4iu/eJXvXhql3rVr1zqpNCTOquSr1/8MDRs5GWRPsUsIgz4UKX/spEmTcr5v6Lmse6j7DNeHcn1M7N27dxRUHAsBCEAAAhEJxFrAChIC1D89JJTUfdy4cc6DQl+u9ACUIPPGG284u765DxQdry+VernR1xh/8T+8NSnUy6de+AYOHOg8uPRge/vtt53Jo7feQskt/V91ZaeEBtnuRstoCdJLL73k5HRQOyqaKGlZ4ogRI3YxN8yLjf9FRhXopU479ShPhPojIc7l5LbpNqSJX1DerDBfiFVHGBv9Pghzjj/KRS9o+pqnl3JFMuiFSNF6Ok7LyvwlTN6sXNeOf2LqHieuJ598spNkVL7VeNWLuya9mti4UTX5hE7VtW7dOmcZmSZ8bpEwIWFKk2X1Vf3TC+cf//hH53i35BNrwnAtxhfFnlOpay1IHPD7RsLVihUr7NFHH3U4ur7RNaEvzRr3pZQgH0pk0pJGLfnTsi4VXZ+KHHj55ZdNL5jeMaJloLm+UPu/9KoujTl9JVYbup+49ypxfuSRRzqE9lwvupUcH/5k5eKrXUN1b5WwLJu8uzVGtcUvUrj3TQk24i1RSBFPekF85ZVXdrlvu34Okzcr15jw3w/d4xSJpQT8Eqxlg8adEjUrys798KFj84mVUVm4bev+d+edd3ZEHomx7g9aUqv7iGuP7jMSNvWcdJdclbJcqBgBq5L3PdUddK9RdKs+DAwZMsS5p4qDnr16Fvqfg3EVsPzCrZ4tRx99tE2bNs25B+hZpfucxrz84vrXHSNpErDUJ38EuXceU44cWN6l5qpbc05d3y5r/XQF6GIErErN18I+y/zPLYlM2ogk7BL4Qu34d4rVHFz3I3fOpPGpCFB9cPTeH8NGkAa1X6yApbr8H4p0n9CHhuOOO84R4PRvPYvFTVFXune4H0qjrhIpxI7fQwACEIBAbgKxFrBkth4WEiX04umfZIZxrF5kr7zySttzzz1zHu7/ihKm3kIRFq7t/qSYherWi55eZPUS5i9hX2w0cdVXoTC89EDWy42bg0dtBkUmdLWApcmhvpIvWLCgEELn95ooaXLk7lRUyjIx/8RUUTWqOwzfQl/J3c5IdNPLp1ecKtTRUaNGOb7yLx10zws7XrztVPqcSl1repHR+HCXHBdip99LbJB4FSRshznff0wxPlQdmvhKCNWLaL7IUjdq5c033+wQvgrZqfoktActJ6u0r73RIn47/XlCirFF9ywtf/ZGzuTiIQ768KHry71uS8lV4r8f6r6tFxlv1GcuWwq96BTDwm1LH00UbRbm3uSeIy56aQ2KXis0vvT7YgUsnVvMNVPovudlcf/994fyiT6EaYy4z4u4CliaDz300EP26quvhnGNEwGqfukZppI2AUt98gu3+r9yRWD5o4i80P3L04oRsNzrp9zztTCDQ/cIPTPdxPdhzsl1TK75lZgoythNpRCmDeWM1XPZ/egT5pxcc5goSwhVh64vRfBrI6Qw93K33bDzvKh94XgIQAACEAgmEHsByzVbXxX1UPFGLeRzqoSZyZMnO1/9w0RXrFy50hF9vF+BgupX1IO+8ivqoVB+EfeBqIf3Aw88EBgF4G1DL9QXXXSR84U4qER5sfEuD8nFSZFeWjIpAUT5D9yXHi090cudt3S1gCVbGhsbnUiGefPm5XyB10RCSzrPPvtsJ1rJXWpXSqLuoImpGD344IN5BSe9qAYt3crlD708qX/e6K2gY92xrS/BuZao6bwo48VtpzPOqdS1pvEr0UTRB/7IAy/HsPyKeWhorCj6SV/u89ng1i1hXcvI/NGWudpWncprpX66L6W5jtW9SuNPwph36WBn+TpoaaXbdjkELNUlAUQvYcp5mI+D7tn66q8cVK5IUUpUZtD9UOJAofu8nkXytz5Q5BIri7kGvX3XM0zPMl1n+YraVz5B2VPM0kG37lIELNVR7vuea5deRhVlpudAvmtFz13taqtryl1mGlcBS33TfU4iViEhW1E0+him+5GiXFTSKGAFiXrlErDEzB9J746vcglYqq/c87Uwz65ckeVhzvUfk+8DoeZtikov9Ex052762JLro1wY20qJwHLr14dSzcXCfFDUvVNLDfV8ibL7cJi+cAwEIAABCAQTSIyA5Zqvya4EIT0MtWRQy0RU9ODQUjJ9TdYkTRFS+neU4oYzK+JLeTHcuvUiqPBhLe9Rfqyo9bqTTu14KLv1gqGXOxXVpeViWlqoSUDQi6bbh6gvNpo46GuS2tSXRH1RUv1aGqmwaC070ETPn69Gy0n0RV55CNwSBwFLtmiyqiU5ymPk9ZF2eNRyMC0p1Bd6jQdv/opSkmvm+rKqcSGBTKHkeoGWT9WOJl+azCiXVf/+/aMMQad/eil/4YUXnGgzjXf9n8QwiXCqV0tQw9QbdbzI0M46p5LXmsaqxryETu+41wuHhIOw/CI5znew7k16wXz33XcdG1xxWGNGftTmD0qcLQGrmEmvrm31T5EYqt+9n6h+CeAS75W7I5943xm+1rWjbdndZd3u9XHKKac496Bi721e3IpME2ddMxJtxFrtyN8SqSTgibl/WaMijm688caiXpZy3Q/lFy031xJR1++658oWLYuRzws9P4rxi3+seq8viRd6luk+4toi4Uq2lGOpUKkClntfL9d9z89Cfdc9WteLls+Lg64TPSf0DBQLcfHmYoqzgOXy0jJJjRUtSXavfz0HJcjJt+qXrgVFKaZZwBIP/1K8cgpYGi+LFi2yOXPmOHM3XVsaP5q3XXrppR27SxcbgeWO13LO18I8uzpLwHJt0RxJH5c0Z9J1KI7u80CbjGgTJX3IKeZ56O1vOQQs1eembdBcwnsPdeftun8oulnXWZiP2WF8wjEQgAAEIBCOQOIErHDd4igIlI9AqRPT8llCTRCAQBwIhBX042ArNkAAAhCAAAQgAAEIQCAtBBCw0uJJ+lExAghYFUNLxRBIJAEErES6DaMhAAEIQAACEIAABBJOAAEr4Q7E/MoTQMCqPGNagECSCCBgJclb2AoBCEAAAhCAAAQgkBYCCFhp8ST9qBgBBKyKoaViCCSSAAJWIt2G0RCAAAQgAAEIQAACCSeAgJVwB2J+5QkgYFWeMS1AIEkEELCS5C1shQAEIAABCEAAAhBICwEErLR4kn5UjAACVsXQUjEEEkkAASuRbsNoCEAAAhCAAAQgAIGEE0DASrgDMb/yBBCwKs+YFiCQJAIIWEnyFrZCAAIQgAAEIAABCKSFAAJWWjxJPypGAAGrYmipGAKJJICAlUi3YTQ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EAAAhCAAAQgAAEIQCDtBBCw0u5h+gcBCEAAAhCAAAQgAAEIQAACEIAABBJOAAEr4Q7EfAhAAAIQgAAEIAABCEAAAhCAAAQgkHYCCFhp9zD9gwAEIAABCEAAAhCAAAQgAAEIQAACCSeAgJVwB2I+BCAAAQhAAAIQgAAEIAABCEAAAhBIOwEErLR7mP5BAAIQgAAEIAABCEAAAhCAAAQgAIGEE0DASrgDMR8CEIAABCAAAQhAAAIQgAAEIAABCKSdAAJW2j1M/yAAAQhAAAIQgAAEIAABCEAAAhCAQMIJIGAl3IGYDwEIQAACEIAABCAAAQhAAAIQgAAE0k4AASvtHqZ/EIAABCAAAQhAAAIQgAAEIAABCEAg4QQQsBLuQMyHAAQgAAEIQAACEIAABCAAAQhAAAJpJ4CAlXYP0z8IQAACEIAABCAAAQhAAAIQgAAEIJBwAghYCXcg5kMAAhCAAAQgAAEIQAACEIAABCAAgbQTQMBKu4fpHwQgAAEIQAACEIAABCAAAQhAAAIQSDgBBKyEOxDzIQABCEAAAhCAAAQgAAEIQAACEIBA2gkgYKXdw/QPAhCAAAQgAAEIQAACEIAABCAAAQgknAACVsIdiPkQgAAEIAABCHQhgfZWa2/dYta6teOntW6xDzdPttrqKqurMaupMautNqutqdr5c/d/d2EPaBoCEIAABCAAAQgkggACViLchJEQgAAEIAABCJSTQHvTamtvXGXOT/dP42qT+KQ/7a1bd/7cVZxqb9n197lsOnPe5kjm9m6osl4NZs7P7lXOz94NZr2cn/rdjn/r7317Vln/HlXWv2eVVVVFaoaDIQABCEAAAhCAQGIJIGAl1nUYDgEIQAACEICASyCnINXkF6l2/LvSJaqAVaw9/XYKWf0karl/PP83qE+VDetXZd3rUbqKZcx5EIAABCAAAQjEgwACVjz8gBUQgAAEIAABCBQgIOGpbfN8a98y3/nZtmW+te/8GTd4nSVghe23hK6h/apsaP9q5+ewfjt+6t+D+yBuheXIcRCAAAQgAAEIdB0BBKyuY0/LEIAABCAAAQj4CbS37BSnPtlNqGpvXpcYXnETsPKBq6k2G9qv2vYaUGX7Dq620YOrbd8h1TZyj+rE8MZQCEAAAhCAAATSTwABK/0+pocQgAAEIACB+BFo3Wqt6+fuHk21dVH8bC3CoiQJWLm6V1tjO8SsnX9cYUt5uCgQgAAEIAABCECgswkgYHU2cdqDAAQgAAEIZJBA24a3rW3DXEe0atOfTe+nmkIaBKxcDlJerf2GVNu4oTU2dqh+VpuWKFIgAAEIQAACEIBAJQkgYFWSLnVDAAIQgAAEMkigbeuiHSLVzj8Sray9JVMk0ixgBTlySN8qGzu0xsbtuUPQkrClnRMpEIAABCAAAQhAoFwEELDKRZJ6IAABCEAAAhkk4CRWX6/Iqtd3CFYb5lp709oMkti1y1kTsIIcPrz/DjFr/LBqO3jEjmgtCgQgAAEIQAACECiWAAJWseQ4DwIQgAAEIJBBAm1bFlrr6jnW9tVLO3JYbV2cQQqFu4yAtTujbrXmCFn6I1FLglaf7kRpFR5NHAEBCEAAAhCAgAggYDEOIAABCEAAAhDIS0CCVeuqOTuEqy0LoRWCAAJWCEhmduBeitCqsbE7lx6OYOfDcOA4CgIQgAAEIJBBAghYGXQ6XYYABCAAAQjkI+BGWbWufsxa1z5j1roVYBEJIGBFBLbz8DF7Vtuhe9c4fybtXWM1rDosDiRnQQACEIAABFJIAAErhU6lSxCAAAQgAIGoBJwoqzVPWuuaZ6xt49tRT+d4HwEErNKHxOA+VR1ClgStAb1Yblg6VWqAAAQgAAEIJJcAAlZyfYflEIAABCAAgaIJKMqqbe0z1rr2aSfKqr1xZdF1ceLuBBCwyjsqlD9LEVludNY+gwnNKi9haoMABCAAAQjEnwACVvx9hIUQgAAEIACBshDQLoEtq+ZYm0Srdc+XpU4qCSaAgFXZkbH/sGqbPLrGpoyuNf2dAgEIQAACEIBA+gkgYKXfx/QQAhCAAAQyTKBtw5tOAvaW1bOt7atXMkyic7uOgNV5vBGzOo81LUEAAhCAAAS6kgACVlfSp20IQAACEIBABQi0bZxnratmW+vq2da67sUKtECVhQggYBUiVJnfI2ZVhiu1QgACEIAABOJAAAErDl7ABghAAAIQgECJBNo2vf8X0WrtcyXWxumlEkDAKpVg6ee7YtYRo2ttPMsMSwdKDRCAAAQgAIEuJoCA1cUOoHkIQAACEIBAsQTaNn+0U7TSDoJPFVsN51WAAAJWBaCWUOUhI2vsyDE7/owYQM6sElByKgQgAAEIQKDLCCBgdRl6GoYABCAAAQhEJ9C25RMnp5WzPHD149Er4IxOIYCA1SmYi2pEIta0MbWOmNW/Z1VRdXASBCAAAQhAAAKdTwABq/OZ0yIEIAABCEAgGoH2Fmv54rfOn9ZVj0Q7l6O7hAACVpdgj9Roz25VNm1nVNaRY2qtvjbS6RwMAQhAAAIQgEAnE0DA6mTgNAcBCEAAAhAIS6Bty3xr3SlctW3+OOxpHBcDAghYMXBCBBOG9K0yiVjHjK8xLTekQAACEIAABCAQPwIIWPHzCRZBAAIQgEDGCWiJYMuKHRFX1taUcRrJ7D4CVjL9JqsP36fGjj2g1o47oNYa6pLbDyyHAAQgAAEIpI1AbAWsxsZGW7BggfXr18+GDx9uVVWVyVGwfft2u/32223JkiX29a9/3Q4++ODY+fi9996ze+65x/bee2+7+uqrraGhwbHRZdS/f3+HEQUCEIAABJJLoL1pzY4lgvrz1UvJ7QiWOwQQsJI/EIb2q3JELP3ZdzCJ35PvUXoAAQhAAAJJJxBbAeuZZ56xOXPm2IABA+zGG2+0Pn36VIR1kgWszmJUEfBUCgEIQAACDoG29XN35rf6jbU3fgmVlBBAwEqJI3d245j9JWTV2NHjSJSVLs/SGwhAAAIQSBKB2ApYH3/8cUfUkSKj3KijcsONi4D15JNP2uOPP24TJkywSy+9dJdu5orA6ixG5WZOfRCAAAQg0P6XpOwrHwZHCgkgYKXQqWa235BqJyJr5oG1NqhPZVYHpJMcvYIABCAAAQiUTiC2AlbpXQtXQ5IFrHA95CgIQAACEIgLgbati6z1i9844lXbpg/iYhZ2VIAAAlYFoMaoyj7dq+zEg2vtxINqbcyeLC+MkWswBQIQgAAEUkwAASsmObCKicBK8bikaxCAAARSRaBt/WvWvPSX1rL8XrPWbanqG50JJoCAlZ2RMfOgWjvpoFo7fF92L8yO1+kpBCAAAQh0BYHYCli5ls25kDZs2GBPPPGE6bht27ZZXV2d7bPPPnbaaafZ0KFDd2PZ3NxsL7/8sr344oumc3X8uHHj7KSTTrIHH3xwtyTubvta0nfuuec6y/veeust27p1q3Oukr2feuqpgbm52tra7J133rGnn37a1qxZY/p37969neWBas9dDumN/vIbrOT13/rWt6xv375OH4OSuPv/v6mpyW699VZbt26dXXHFFTZ+/Phdqm1tbbVf/epX9v777zt2nHDCCR2/ly3PPfeczZ071zZt2mS1tbU2bNgwO/nkk2306NGBSfRXrFjh+GD+/PkmvoV80BUDnDYhAAEIdCWB1nUvWIuEq2V3daUZtN0FBBCwugB6FzcpAUsRWSccRJ6sLnYFzUMAAhCAQEoJJFLA+vzzz+3OO++0zZs3W/fu3a1bt27OjnyukHX++efbxIkTO1ym/5cAtHDhQuf/dE5NTY1t2bLFEWqqq6ud8727ELri0ODBg51zVq1aZT179nT+rvNU9t13X0coUn1uUT2/+93v7N1333VEH53jttXS0uIkpb/yyittzz33dESf559/3hG5JAZ98cUXph0FVW+PHj0cgUl1hxWwJIz9+c9/duo84ogjHOHNW9avX28333yzw+naa6+1kSNHOr+W4KWdGNVHiVCyWbapn2Ijseu4447bRcSSQKd+6rgwPkjp9UO3IAABCAQSaF3zlLUsvc1ZKkjJJgEErGz6Xb3WkkIJWVpiqKWGFAhAAAIQgAAEykMgcQKWRJhf/OIX9tVXXznCyowZMxyRRVFOiiBSpNQee+xh119/vRP1pKJIqMcee8wRWi688EInMknikiKNHnjgJbHM2gAAIABJREFUAfvoo4+c44IELP3/8OHD7eKLLzZXzPr000/t7rvvdoSgyy67zInGUmlvb7fZs2c7diiCSsnYR40a5fxOEU4SfCRGqT4JSK4gpt8Xs4QwSNhatGiRI0bJ1m984xuOEOYWHX/vvfc6EVVXXXWVI1bJrrvuusvUp6lTp9rpp5/u/L/6ouPvv/9+q6+vd+pyI9uWLl1qv/zlL00RX34fSDyTD9S3G264wfEFBQIQgEBWCLSumr0j4urLB7PSZfqZgwACFkNDSd5PnVhnZ06qtX49EbIYERCAAAQgAIFSCSROwJJA9Oyzz9qUKVOcCCMJUW5RNNAdd9xhEnEuuOACO+yww5worVtuucVWr17tHK/zvEVRRj//+c+dCKggAUsRUxJvvEKMxB0JQRJ4FCUlEUdl7dq1Tluq8/LLL99tCZ/+/7bbbnMirc4++2w78sgjO0wpl4AlUU0C38qVK+3qq692xCpXXPv973/vLBGUSCXhT+XNN990RCqvqOUapX665xx77LHOkknv/x166KGmaDdFmLlFyxTF5oMPPrAzzzzTpk+fXuoY5XwIQAACsSfQ+uUfrHnpbda66pHY24qBnUMAAatzOCehlcF9quyMQ+vsjENrrXcDQlYSfIaNEIAABCAQTwKJErDcnFGKAArK8STErhDkLqH77LPPnGghRREpImjgwIG7eCLXLoSFcnAFCU6vv/66E2W19957O+KRm+vK26B73gEHHOAIZq74Uy4BS225Ip9EKolVKq6Qp5/XXXedk99KYtRvfvMbJ19XLrHJ5TBmzBhn6aNEQglkX375ZU4fSLxSnq2xY8fapEmT4jnysQoCEIBAGQi0rLjPWj7/pbWueaIMtVFFmgggYKXJm+Xpy7D+1Y6IdcakWutej5BVHqrUAgEIQAACWSKQKAFLyddvuukm0zLCQkUJ07WEr5AQVU4BS0vnJES5bQfZKHFHyw9HjBjhLCN0Ra5yCljKEaZIL0WNucsIP/74Y2epoPJrSYhylw9queGSJUsK4ewQ5ZTjSz4QN28erYIVcAAEIACBFBFoWX7PDuFq3XMp6hVdKScBBKxy0kxXXSP32ClkHVpndWxcmC7n0hsIQAACEKgogUQKWBKylGNJCdhzlf3339++9rWvdaqApR3+5s2bl1fAcsUlCVfuLoPqQzkFLHcppdq65pprnN0Z3eTuWvI3efJkB5tXvBNPiVq5yl577WUXXXSRE3klcUwFAaui1yaVQwACMSSg/FZaKtj21asxtA6T4kQAAStO3oinLfsOdiOy6syTESOexmIVBCAAAQhAIAYEEilgRYn+iVsElmuPErl7k6yXU8DSuFIydYlWyl2lP1r2p6T13mWUuaLP8o1LNwouig9iMM4xAQIQgEBJBFq++I01L/4Pa1v/Wkn1cHJ2CCBgZcfXpfZ07J7VdtbhdXbyIbk/zJbaBudDAAIQgAAE0kAgUQLW1q1bHSFm+fLlTvJwN5IonyPcHFjdunVzIp60O6C3lHMJYVxyYKl/ipS69dZbbdCgQXbccceZosOUk0rLKt28W0q4fs8999iHH37oJHV382Xl4+n6IF8OLDHVUkPlHdPOjxQIQAACSSXQuuYpa17yU2td+XBSu4DdXUQAAauLwCe42Umjauzsw2tt+jiErAS7EdMhAAEIQKCCBBIlYImDdsV77bXXbNSoUU6idL9AIlFGO/H16tXLwVZoF8KNGzc6Qo92KQzahTBXQvagiCl3F0K1rzxT++233y6u64xdCN0GtYzwzjvvNCW8Vx/mz5/fsTOj16gXX3zRHn74YQvabVHHKdG7Ird69+7t7Pjo3YUwaCdI7+9POeUURzyjQAACEEgagbZN7zsRVy1LdyyZpkAgKgEErKjEON4lIAFLQpYELQoEIAABCEAAAn8hkDgBa8WKFU4UloSpgw8+2InEchOhS2h54IEHbOHChXbeeed17IAnkeZPf/qTI3ZdeOGFNn78eEeMcY//6KOPHCKlClgSb7QD4HPPPecIQqpPSwVVFJWkHQq1hFD/p/xRyjvlFlcQk+h11VVX7ZKPKtcyyELLI92IMLXRt29fZ/mgErt7ixhIwFu1apUjCl5yySXWv39/5xBFUT3yyCOmembOnGknnHCC8/8SxbSzY1NTk51xxhmmHR+rq6utra3NERfFukePHnb99dc7EWAUCEAAAkkh0N64ypqX/IcjXlnrlqSYjZ0xJICAFUOnJMwkLSk8+/A6G7NndcIsx1wIQAACEIBAZQgkTsAShvfff9/uv/9+RxRSIncJQRKPJGpJRDnggAMcocqNzlI0ko5XgnUV/b+W0SkiSksLVYfOLVXAckUfCVXvvvuuI5LJNretlpYWZwnj5ZdfbkqK7i2LFy/uEIVknwQnJWDXz2IFLDciTHmrJk6caBdffLFjk78sW7bM2RlRuztKiFL0mo4TH9kswe2KK67YZfnlO++84whyYit7xVGCl6LPJChecMEFdtBBB1Vm1FIrBCAAgQoQkGgl8ap96+IK1E6VWSOAgJU1j1emvzXV5ohYZx9Wa8P6I2RVhjK1QgACEIBAUggkUsAS3K+++soee+wxU/SURBMJLwMHDrTjjz/eEWv0b2+R0PLyyy+borEk6GjHvTFjxthpp51mjz/+uCNulUPAUpsS0STwPP3007ZmzRrn31qCN2HCBDvppJM6Isa89kmAk21PPfWUKc/U4MGDnQgmnVesgKXllMp9JUbqm4S9XEVioMtBUVkSsCS2TZs2zfkTtEOhouEUoSXxTXx1jKLiZs2a1RHFlZQLATshAIHsEiBBe3Z9X8meI2BVkm726u7TvcpZVnjh1HpryL1pdPbA0GMIQAACEMgUgcQKWJnyEp2FAAQgAIGyEyBBe9mRUqGHAAIWw6ESBEYPqbYLp9bZzANJ9F4JvtQJAQhAAALxJoCAFW//YB0EIAABCJSZAAnaywyU6gIJIGAxMCpJ4Jj9FY1VZ+OGsqywkpypGwIQgAAE4kUglgKWltMpqfkTTzzhLPPTjn5BS9jihRJrIAABCEAgzgTam7+y5k//PxK0x9lJKbINAStFzoxpV2przC48os4umFpnvRp2z3EaU7MxCwIQgAAEIFA0gVgJWMrD9Otf/9rZ5U4JxJWHSbvcTZ8+vegOciIEIAABCECg5Yv7rHnhD03RV+Us29r62Wfbj7T1LSOsV80q26vbm9avdmk5m6CuhBJAwEqo4xJo9t4Dqx0Ra9YhLCtMoPswGQIQgAAEIhCIlYDV1NRk99xzj82fP9969OhhM2bMsGOOOcbZxY8CAQhAAAIQiEpAOwo2LfyhtSy9PeqpBY9f0TTBXt7wTWttr9/l2Im9fmNjezxR8HwOSDcBBKx0+zeOvTtqbI2zrPDAvZg3x9E/2AQBCEAAAqUTiJWAVXp3qAECEIAABCCwg0DL57da04IfWfv2ykRE/Xntv9nW1j0CcZ+yxz9Y75oVuCLDBBCwMuz8Lu7616fX2WXT662W9Fhd7AmahwAEIACBchOIpYD1wx/+0DZu3Fjuvkaub8KECZHP4QQIQAACEOhcAvPmzevcBs2sZ8+eNnLkyJztHtLrARvfY3an20WD8SGAgBUfX2TRkgOGV9vXp9fblNFEY2XR//QZAhCAQFoJIGCl1bP0CwIQgAAEKkagX79+NnTo0Jz179f9aTu0970Va5+K408AASv+PsqChecfoWisOuvVjSTvWfA3fYQABCCQdgKxFLC64mt62h1N/yAAAQikmUDbpg+s5cuHyp6kPRezbbanLbbLcyKd3PsO26f7C2lGTt8KEEDAYojEhcDowdWOiDVjPEne4+IT7IAABCAAgeIIxFLAKq4rnAUBCEAAApkj0LrFmhb80JoX/bjTu/78+r+2L5sO3q3dHjVr7dQB37XqqpZOt4kG40MAASs+vsCSHQTOOLTWWVa4Ry+isRgTEIAABCCQTAIIWMn0G1ZDAAIQyDyB1i8fsqaFP7K2DW92CYvGtl72+qar7YvGiR3t969dYof1vscG1C3uEptoND4EELDi4wss+QuB4f2VG6vOTjyYaCzGBQQgAAEIJI8AAlbyfIbFEIAABDJNoH37cmte+CNr/uzmWHDY2DLMNrQOt57VaxCuYuGReBiBgBUPP2BFMIFTJtTaVccQjcX4gAAEIACBZBFAwEqWv7AWAhCAQKYJtCy725oX/JO1bV2UaQ50Pv4EELDi76OsWzhyj2q7+pg6O5rcWFkfCvQfAhCAQGIIJEbA2rRpk3366ae2cOFCGzFihE2ZMiUnZB33wgsvWFtbW85jDjjgADviiCMKOmrJkiX29ttv28aNG536ampqbMCAATZx4kTba6+9djtfdr700ku2cuVKa29vt0GDBtm0adOsf//+BdviAAhAAAIQyEGgdas1ffxda17yUxBBIBEEELAS4SaMNDPtVKhorG6sKmQ8QAACEIBAzAnEWsCSGPTxxx/b4sWLbevWrY4gpFJIfPrkk08cESlfKVRHa2urU4fEMLVbX19v1dXVpv9vbm62qqoqO/DAA23y5MkdzTQ2Ntpjjz1mGzZssNGjR1tdXZ3Nnz/fOXfWrFnWt2/fmA8HzIMABCAQPwKt616w5o//3lq/ejl+xmERBHIQQMBiaCSJwAHDqx0R69C9a5JkNrZCAAIQgEDGCMRWwJJ49cgjj9i2bdscsah3797W0tLiCFmFxKfXXnvNPvzwQxszZoxNnz69KJd+8MEH9vrrr1ttba0deeSRjiCloiis9957z9555x3ndyeeeKINHjzY+Z0b+TVp0iQ75JBDnP9TxJiEsMMOO8wOOugg5/8kgr344ovWo0cPO/TQQ52oLgoEIAABCOxOoHnxT6zp4783a2sCDwQSRQABK1HuwtidBK6cUe8keadAAAIQgAAE4kgg1gLWs88+6yzTGzdunCP2PP7447Z8+fKCApbEoQULFhQ8LpdDFGGlSKrVq1c7QpTEJ2/R7x999FFbs2aNE4HlClMSvBQxdvzxx9vw4cOdUxSNNXv2bNt33307liwuWrTIEbUOPvhgk9hFgQAEIACBXQm0b1tqTfP/3lqW/xo0EEgkAQSsRLoNo81syugau2pGvY0dWg0PCEAAAhCAQKwIxFbACqIUVsByjzvqqKNs7NixkYFrKeDTTz9t69evd0QniU/+EmRLGAFLEWQSvxS9pWWF3bp1i2wfJ0AAAhBIM4HWLx9y8l21bZmf5m7St5QTQMBKuYNT3r2e3arsG8fV2xmHkhgr5a6mexCAAAQSRSB1ApYbPbVu3To75phjbNSoUWV3yJYtWxwRavPmzXb00Ud3CFzuEkItC1R0lYq7hFCRXIq2evXVV53osOOOOy4wCXzZjaVCCEAAAgki0DT/H6154Y8SZDGmQiCYAAIWIyMNBM44tM6uP77OutdXpaE79AECEIAABBJOIHUClqKnJC5p6d6ee+5pErK2b9/uuEnLELXcb/z48U5C9qhF+a9WrVplb7zxhrO8cOTIkXbsscd25LBSO4rMcpO4K7pKSdzdaCtFXz311FO29957F52bK6rNHA8BCEAgCQTaNr7j5LpqXf1YEszFRggUJICAVRARBySEwIF71Tgiln5SIAABCEAAAl1JIHUCljf5exBYJYQfMWLELsJTIQe4ywXd4yR+SQRTpJV2GvQWta/8VitXrnR2L+zXr58jVmkHQtUjEeuUU06xXr16FWqW30MAAhDIBIGWpbc54lV709pM9JdOZoMAAlY2/JyVXioC6/rjWVKYFX/TTwhAAAJxJZA6AUu7FirKSVFQWranHQu1y19TU5PNnTvXWdKnouTrBx54YCi/PPfcc/bFF184x6oeRWIpmkvClJusvVBF2rnw7bfftqlTpxaVl6tQ/fweAhCAQNIItDevd4Srls9vTZrp2AuBggQQsAoi4oAEEmBJYQKdhskQgAAEUkQgdQJWPt+0trbaM888Y0uXLrVBgwY5SdT9EVSFfKscW2+99Zaz26CWBp544ok2ePDgvKd99dVXTvTVwIEDnZxZ8+bNc5YWqi4JYYrkGjNmTKGm+T0EIACB1BBoXfPkjkTtG95ITZ/oCAS8BBCwGA9pJcCSwrR6ln5BAAIQiD+BTAlYcsdnn31miqhSfqpTTz3VevfuHdlLEsKeeOIJW7FihSM8KRIrV9Gx2tFQubgkdikC7MMPP3Tycw0bNsz5t5Ydqo7Ro0dHtoUTIAABCCSNQPNnN1vT+zcmzWzshUAkAghYkXBxcMIIsKQwYQ7DXAhAAAIpIZA5AWv58uWOoKTIq9NOO60oAUu+f+211zqEqJNOOqkjkbt/XHzyySfOzoPagVDJ22fPnm19+vQx9xyJV3PmzHHsyFdPSsYb3YAABDJOoGn+96x54T9nnALdzwIBBKwseJk+nju5zm48sR4QEIAABCAAgU4hkDoBy81XJcFIidb9JUwE1ubNm+3JJ5+0lpYWJzJK0VL+4gpYiqLSUsSgonokTmmZoMQp7WAo8Wzs2LF2xBFHOKe4uybq7yeffLITGUaBAAQgkDYC7S2bnKirluX3pq1r9AcCgQQQsBgYWSFw1Nga+86sbjawd1VWukw/IQABCECgiwikTsBSovR33nnHhg4d6izZUwJ3b9EOgYqKypcDS4ngFSml6KigZO9hlxC++OKLtmTJEps5c6Zjjxv9hYDVRaOdZiEAgS4h0LbpA0e8al33fJe0T6MQ6AoCCFhdQZ02u4rA6CHV9lez6k35sSgQgAAEIACBShFInYC1du1aJ2G6dgvULoNKkF5dXe3wW7Rokb3yyismAUoRUG6E1oIFC+zzzz93kqxPmDDBOdaNsGpoaLAZM2Z07DaoHQi1o6BEMoljrjjld9CyZcuchPHKkaWdB1UkiLGEsFJDmXohAIE4Emhd/ag1vn+jtW9dHEfzsAkCFSOAgFUxtFQcUwK9GqrsO7PqbeaBtTG1ELMgAAEIQCDpBFInYMkh2iFw7ty5jlClXFcSmiQ8SdSqqqqyESNG2LHHHtsRneWKVcOHD3eW+qls377dEaC+/PJL59/19fWOEKY6tXug/j5lyhTbf//9A8fAp59+6uw0eMwxxzhLCN0iu7xJ3BcvXmzr168niXvSryTshwAEdiPQ8vkvrPH9b5q1t0IHApkjgICVOZfT4Z0Erj623i6dVgcPCEAAAhCAQNkJpFLAEqXVq1c7UVLaKVCikwQnJU8/6KCDnN3+3KgsHesKWP4dBSV6SYT66KOPnOgp/VuCmCK1FNk1ePDgyA6RLW+99ZZTr4QwiVuqS21TIAABCKSFQNMn/681L/hhWrpDPyAQmQACVmRknJAiAqdNrHXyYtWyojBFXqUrEIAABLqeQKIErErgkqCkJYcrV660adOmOQnWKRCAAAQgUCSB1q3OksGWZXcVWQGnQSAdBBCw0uFHelE8gcP2UXL3ettrwI5UHhQIQAACEIBAqQQyL2C5uap69uzp7ALoXe5XKlzOhwAEIJAlAm2b51vT+9+01rXPZKnb9BUCgQQQsBgYEDBHvPrrU+pt4ihCsRgPEIAABCBQOoHMC1jKVTVv3jwnn5VyYFEgAAEIQCA6gdY1Tzg7DbZtWRj9ZM6AQAoJIGCl0Kl0qSgCDXVmf31KNzvhIJK7FwWQkyAAAQhAoINA5gUsxgIEIAABCJRGoGXp7c6yQWtrLK0izoZAigggYKXImXSlLAS+cVy9XXQkyd3LApNKIAABCGSUAAJWRh1PtyEAAQiUg0DTJz+w5gXfL0dV1AGBVBFAwEqVO+lMmQicfXidffuk+jLVRjUQgAAEIJA1AghYWfM4/YUABCBQJgJNH/+dNS/61zLVRjUQSBcBBKx0+ZPelI/A9HG19oNzu5WvQmqCAAQgAIHMEEDAyoyr6SgEIACB8hFo+uDb1rzkP8tXITVBIGUEELBS5lC6U1YC44dV201Xdi9rnVQGAQhAAALpJ4CAlX4f00MIQAACZSXQ+O41prxXFAhAIDcBBCxGBwTyExjYu8ru+3YPMEEAAhCAAARCE0DACo2KAyEAAQhknEB7qzW+c5m1fPHbjIOg+xAoTAABqzAjjoCACMz5255WzwaFDAYIQAACEAhBAAErBCQOgQAEIJB1Au0tm6zxzXOsdc2TWUdB/yEQigACVihMHAQBh8DvvtPDBvSqggYEIAABCEAgLwEELAYIBCAAAQjkJdDeuNK2vzbT2jZ9ACkIQCAkAQSskKA4DAI7CdxxXXcbObAaHhCAAAQgAIGcBBCwGBwQgAAEIJCTQPvWxbbtxcOtvXkdlCAAgQgEELAiwOJQCOwk8NPLu9uBeyFiMSAgAAEIQCCYAAIWIwMCEIAABAIJKOJq2/MHQQcCECiCAAJWEdA4BQJm9j8vbLAjRtfAAgIQgAAEILAbAQQsBgUEIAABCOxGoG3DG7btxcmQgQAEiiSAgFUkOE6DgJl976xuNvNAMrszGCAAAQhAYFcCCFiMCAhAAAIQ2IVA6+rHbPvck6ECAQiUQAABqwR4nAoBM/vOrHo767A6WEAAAhCAAAQ6CCBgMRggAAEIQKCDQMuyO61x3lUQgQAESiSAgFUiQE6HgJldfUy9XXoUIhaDAQIQgAAEdhBAwGIkQAACEICAQ6B54T9b0/zvQQMCECgDAQSsMkCkCgiY2eVH19kVR9fDAgIQgAAEIICAxRiAAAQgAAGz5kU/tqaPvwsKCECgTAQQsMoEkmoggIjFGIAABCAAgZ0EiMBiKEAAAhDIOIHmJT+1pg/+KuMU6D4EyksAAau8PKkNAkRiMQYgAAEIQAABizEAAQhAIMMEWj7/hTW+d12GCdB1CFSGAAJWZbhSa7YJIGJl2//0HgIQgAACFmMAAhCAQEYJtCz/lTW+c1lGe0+3IVBZAghYleVL7dklgIiVXd/TcwhAAAIIWIwBCEAAAhkk0PrlQ7b9zXMy2HO6DIHOIYCA1TmcaSWbBBCxsul3eg0BCEAAAYsxAAEIQCBjBFpXP2bb556csV7TXQh0LgEErM7lTWvZI4CIlT2f02MIQAACCFiMAQhAAAIZItC67gXb/sqMDPWYrkKgawggYHUNd1rNFgFErGz5m95CAAIQQMBiDEAAAhDICIG2DW/athcPz0hv6SYEupYAAlbX8qf17BD4uzO62UkH12anw/QUAhCAQIYJIGBl2Pl0HQIQyA6Bts0f2rbnDsxOh+kpBLqYAAJWFzuA5jNF4N8va7AJI2sy1Wc6CwEIQCCLBBCwsuh1+gwBCGSKQPu2Jbb16X0y1Wc6C4GuJoCA1dUeoP2sEfjZVd1t3NDqrHWb/kIAAhDIFAEErEy5m85CAAJZI9DetMq2PjEka92mvxDocgIIWF3uAgzIIIHbr+tuowYiYmXQ9XQZAhDICAEErIw4mm5CAALZI9Destm2PtY7ex2nxxCIAQEErBg4ARMyR6Bvjyq7+aruNqRvVeb6TochAAEIZIEAAlYWvEwfIQCB7BFob7Mts8kHkj3H0+O4EEDAiosnsCNrBMYPq7YfXdBg/XogYmXN9/QXAhBIPwEErPT7mB5CAAIZJLDl0Z5mrVsz2HO6DIF4EEDAiocfsCKbBCbvW2PfP7fBGuqy2X96DQEIQCCtBBCw0upZ+gUBCGSWwLYXDrW2jW9ntv90HAJxIICAFQcvYEOWCUwfV2s/OLdblhHQdwhAAAKpI4CAlTqX0iEIQCDLBBrfvthavvhtlhHQdwjEggACVizcgBEZJ3D6pFr761MQsTI+DOg+BCCQIgIIWClyJl2BAASyTaDpkx9Y84LvZxsCvYdATAggYMXEEZiReQJXzKi3y6ezljDzAwEAEIBAKgggYKXCjXQCAhDIOgFFXSn6igIBCMSDAAJWPPyAFRAQgb85tZudOrEWGBCAAAQgkHACCFgJdyDmQwACEFC+K+W9okAAAvEhgIAVH19gCQSqq8x+eEGDHTGa3XkZDRCAAASSTAABK8new3YIQAACrVtt69N7W3vTalhAAAIxIoCAFSNnYAoEzGxQnyr70fkNNnpINTwgAAEIQCChBBCwEuo4zIYABCAgAttemmJt618HBgQgEDMCCFgxcwjmQMDM9h9W7URi9etRBQ8IQAACEEggAQSsBDoNkyEAAQiIQONbF1rLivuBAQEIxJAAAlYMnYJJEDCz6eNq7QfnsjMhgwECEIBAEgkgYCXRa9gMAQhknkDTx39nzYv+NfMcAACBuBJAwIqrZ7ALAmZnH15n3z6pHhQQgAAEIJAwAghYCXMY5kIAAhBo/uxma3r/RkBAAAIxJoCAFWPnYBoEzOy64+vtwql1sIAABCAAgQQRQMBKkLMwFQIQgEDr6jm2fe7pZtYGDAhAIMYEELBi7BxMg8BOAj+6oMGm7sfOhAwICEAAAkkhgICVFE9hJwQgkHkCbZs/tu2vn2btWz/NPAsAQCDuBBCw4u4h7IOA2V4Dqu1fLmqwPfuR1J3xAAEIQCAJBBCwkuAlbIQABCDQtt22zz3NWtc+DQsIQCABBBCwEuAkTISAmR01tsb+6bwGWEAAAhCAQAIIIGAlwEmYCAEIQKDp/W9a82e3AAICEEgIAQSshDgKMyFgZpdOq7OrjyWpO4MBAhCAQNwJIGDF3UPYBwEIZJ5Ay2e3WOP738w8BwBAIEkEELCS5C1shYDZ987qZjMPrAUFBCAAAQjEmAACVoydg2kQgAAEWr962RrnnmLtLRuBAQEIJIgAAlaCnIWpEDCz/j2r7McXNdh+Q6rhAQEIQAACMSWAgBVTx2AWBCAAgfbWzdb42iyTiEWBAASSRQABK1n+wloIiMDEUTWOiFXHxoQMCAhAAAKxJICAFUu3YBQEIAABM/JeMQogkFwCCFjJ9R2WZ5vAWYfV2XdmkQ8r26OA3kMAAnElgIAVV89gFwQgkGkC5L3KtPvpfAoIIGClwIl0IbMEJGBbzXvmAAAgAElEQVRJyKJAAAIQgEC8CCBgxcsfWAMBCEDAWTLY+MZZ1t60BhoQgEBCCSBgJdRxmA0BM2cJoZYSakkhBQIQgAAE4kMAASs+vsASCEAAAubkvXr9DGtd+yw0IACBBBNAwEqw8zAdAmZOMneJWEruToEABCAAgXgQQMCKhx+wAgIQgIBDoOmDb1vzkv+EBgQgkHACCFgJdyDmQ8DMZh5Ya987qxssIAABCEAgJgQQsGLiCMyAAAQg0PL5rdb43g2AgAAEUkAAASsFTqQLEDCzq4+tt0unkQ+LwQABCEAgDgQQsOLgBWyAAAQyT8DJe/XW+da+/YvMswAABNJAAAErDV6kDxDYQeCfzmuwo8aSD4vxAAEIQKCrCSBgdbUHaB8CEMg8ASfv1RvnWuuaxzPPAgAQSAsBBKy0eJJ+QMBsz35V9i8XNdheA6rBAQEIQAACXUgAAasL4dM0BCAAARFo+vBvrHnxvwMDAhBIEQEErBQ5k65AwMym7ldjP7qgARYQgAAEINCFBBCwuhA+TUMAAhBoWXqHNb57NSAgAIGUEUDASplD6Q4EzOzCqXV23fH1sIAABCAAgS4igIDVReBpFgIQgMDWufebbf47a9+2BBgQgEDKCCBgpcyhdAcCOwn8j/MbbNoY8mExICAAAQh0BQEErK6gTpsQgAAEzOzLH/6DtW1aZn2m/smq6r+CCQQgkCICCFgpciZdgYCHwJg9q+0nlzVY9/oquEAAAhCAQCcTQMDqZOA0BwEIQEAE1j94n625+ScOjKqGBhtwTm+rH/xn4EAAAikhgICVEkfSDQgEELhgap1dz1JCxgYEIACBTieAgNXpyGkQAhDIOoHG+R/aih9811pWr9wFRa8ZB1jviXeaVbdnHRH9h0DiCSBgJd6FdAACeQn884UNNmU0SwkZJhCAAAQ6kwACVmfSpi0IQAACZrbyf/432/TM44EsaocMsX6nbrS6vs/CCgIQSDABBKwEOw/TIRCCwP7Dq+3fL+1u9bUhDuYQCEAAAhAoCwEErLJgpBIIQAAC4Qhs+OPvbPV//q+CB/c9eX/rMf7OgsdxAAQgEE8CCFjx9AtWQaCcBC6ZVmfXHMuuhOVkSl0QgAAE8hFAwGJ8QAACEOgkAo0L59uKf/gba1m3JlSL3cbsY32P/9hqur8T6ngOggAE4kMAASs+vsASCFSSwL9e3GCH7cNSwkoypm4IQAACLgEELMYCBCAAgU4i8OWP/tE2P/tk5Nb6nzPGGkbeG/k8ToAABLqOAAJW17GnZQh0JoGDR9TYv1/WYNVsStiZ2GkLAhDIKAEErIw6nm5DAAKdS2DDw7+31f/n34putMek/a33tCetum5Z0XVwIgQg0HkEELA6jzUtQaCrCVw+vc6umMFSwq72A+1DAALpJ4CAlX4f00MIQKCLCTR+utC++Nv/Yq0b1pdkSVVdvfU/f4h1G/xASfVwMgQgUHkCCFiVZ0wLEIgTgf+4vMEO2oulhHHyCbZAAALpI4CAlT6f0iMIQCBmBL78p+/a5heeKZtVvY4+2HpNuNuqapvKVicVQQAC5SWAgFVentQGgbgTOHJMjf3w/Ia4m4l9EIAABBJNAAEr0e7DeAhAIO4E1j90v6352b+X3czaQYOs3+ktVtf30bLXTYUQgEDpBBCwSmdIDRBIGoG/ObWbnTqxNmlmYy8EIACBxBBAwEqMqzAUAhBIGoHGRQts+f9zo7Vt3lQx0/uefLD1GH9bxeqnYghAoDgCCFjFceMsCCSZwPD+1aalhP17ktE9yX7EdghAIL4EELDi6xssgwAEEk5g5Y//u2166rGK96Lb6H2s74mfWU3DKxVviwYgAIFwBBCwwnHiKAikjcB5U+rsmyeQ0D1tfqU/EIBAPAggYMXDD1gBAQikjMCWl561Fd//+07tVf9zDrCGkXd0aps0BgEIBBNAwGJkQCC7BP7XpQ02cRQJ3bM7Aug5BCBQKQIIWJUiS70QgECmCSz7v6637R/M63QG3SceYH2Oetmq6+Z3ets0CAEI/IUAAhajAQLZJTB5dI39+EISumd3BNBzCECgUgQQsCpFlnohAIHMElj/+9/amlv+d5f1v6qmxgZcuI/VD/5Vl9lAwxDIOgEErKyPAPqfdQJ/NavezjysLusY6D8EIACBshJAwCorTiqDAASyTqBl1Upb9lffsJY1q7ocRa/pE6zXxN9bVe3aLrcFAyCQNQIIWFnzOP2FwK4EhvStsv/4encb1IeE7owNCEAAAuUigIBVLpLUAwEIQMDM1vzsJ7b+oftiw6JmwB424Ox6q+3zh9jYhCEQyAIBBKwseJk+QiA/gbMPr7Nvn0RCd8YJBCAAgXIRQMAqF0nqgQAEMk9g23vv2PL/+4ZYcuhz8iTrOfZWs+r2WNqHURBIGwEErLR5lP5AoDgC/3ZJgx26Nwndi6PHWRCAAAR2JYCAxYiAAAQgUCYCK/7739qWl58vU23lr6Z+n72t36w1VtPwVPkrp0YIQGAXAghYDAgIQEAEJu9bYz++iITujAYIQAAC5SCAgFUOitQBAQhknsCmJ+fYyn/5QSI49DtnonUfeWsibMVICCSVAAJWUj2H3RAoP4G/PqWbnT6ptvwVUyMEIACBjBFAwMqYw+kuBCBQfgLtjdudxO2NixaUv/IK1dj9kP2tz/R3rbr+rQq1QLUQSDGBmp5WVdvXqur6mOlnbR+rqutrVtPLqmp7m9X2sntWfN+2N5ttb2637U07fm4L+ndTu3McBQIQSC+B4QOq7aeXN1i/HiR0T6+X6RkEINAZBBCwOoMybUAAAqkmsO5Xt9u6O3+evD5WVdmAS/a3boPuSJ7tWAyBMhOoqt/DqnrsZ1XdhlpVt0FWVe/+Gbzbv626rsytm63e2G6rN7Xb6o1tO3/u/u+yN0qFEIBApxG4cGqdXXc8Cd07DTgNQQACqSSAgJVKt9IpCECgswg0fb7Yib5q27y5s5osezu9jppkPSfOseq6z8peNxVCIE4EqhqGW3WP0VbVc7RVS6zqMdqqe+74WVXXL06mBtriilyfrmqz+Stabf6KNlu0si32dmMgBCBgVlVl9tPLu9sBw6vBAQEIQAACRRJAwCoSHKdBAAIQEIFVP/ln2zj7j4mHUdOvv/U/t5/V9f5t4vtCByDgEKjuZjX9j7Lq/tOsZsA056eW/aWttLaZI2RJ0PrE+dlmn61B1Eqbn+lPOggcPa7Wvn9ut3R0hl5AAAIQ6AICCFhdAJ0mIQCBdBDY9u7btvxvvpmOzuzsRZ9Zk63HmF9aVe22VPWLzqSfQFX3EVbTX0LVUTt+9j0s/Z3O0UPl1PpkZ4TWe0tbbd7nbbZ5e3tmedBxCMSJwHfP7GYnHERC9zj5BFsgAIHkEEDASo6vsBQCEIgZgS//x/ds8/NPx8yq0s2pHzXS+p281Wq6P1J6ZdQAgUoRqK63mgEzrGbwaVYz+FSr7jm2Ui2lot4FX7bZuxKzPkPQSoVD6URiCYweXG0/vaK7NZQ/lV5imWA4BCAAgbAEELDCkuI4CEAAAh4CW155wVb8t/+aaib9z5lsDSP/M9V9pHPJIlDd+yBHtKoeONNqB59qVt2QrA7ExNr2drP3l7Xa+8va7INlrfbeUiK0YuIazMgIgcuPrrMrjiahe0bcTTchAIEyEkDAKiNMqoIABLJD4Iu/+45tfWtu6jvc/aDx1ufoRVbd7cXU95UOxpBAVY3VDJplNQNP3CFc9T00hkYm36RtTe327tI2e/mTFnv5k1Zbt4Xlhsn3Kj2IM4F+ParsZ1d1tyF9q+JsJrZBAAIQiB0BBKzYuQSDIACBuBPY9MRsW/mv/xR3M8tq3x6XTrL6QbeUtU4qg0AggZoejmhVK+Fq0Cyr6r43oDqRgHJlvbyg1V76pNURtNrQsjqRPk1licCFU+vsuuOJwsqSz+krBCBQOgEErNIZUgMEIJAlAu1ttvS/XGONn3yUpV47fe155ETrdegLVl33Yeb6TocrS6Cqrt+OSCsn2mqWVTUMq2yD1B6KwPJ1bfbSAglZWmbYGuocDoIABMIRUA4sRWGNGlgd7gSOggAEIAABQ8BiEEAAAhCIQGD9Q/fZmp/9JMIZ6Tq0pk8f63/eMKvrc1e6OkZvuoSAlgbWDrvYaoacaVX1e3SJDTQajsAHy9rs5QUtTmTW0rVt4U7iKAhAIC+Bsw+rs2/PIgqLYQIBCEAgLAEErLCkOA4CEMg8gdZNG23Zt6+25uXLMs+iz4mTrcf4+62qZlXmWQAgIoGanlY7/GKrHXaJ1exxXMSTOTwOBJ75sMX0R2IWBQIQKJ5AVZXZz67sbmOHEoVVPEXOhAAEskQAAStL3qavEIBASQTW3fNLW3f3L0qqI00n14/Yy/qebFbb8/dp6hZ9qRCB6t4HOtFWEq6qeuxToVaotjMJfLKizRGynvmoxVZvJFlWZ7KnrfQQOPmQWvuvp3dLT4foCQQgAIEKEkDAqiBcqoYABNJDoHnFclv27WusdcP69HSqTD3p97Up1rDXf1pVDS+wZUKaqmpqBp+2Q7gafrGZEWWQKufu7MyWxnZ75sNWR8x65zOistLoY/pUWQI/uazBDhlZU9lGqB0CEIBACgggYKXAiXQBAhCoPIE1N/9vW//gbyvfUEJbaDhgnPWZscJqGp5IaA8wu9wEavc8x2pHXms1g04pd9XUF2MCby3ZIWQ9+2GrbW1C1I6xqzAtRgSOO6DW/vFsorBi5BJMgQAEYkoAASumjsEsCEAgPgQaF8x3cl+1txJZUMgrAy6ZYt0G/59Ch/H7FBNwoq1GXGM1A2emuJd0rRCBlRvabfY7zfbQGy2mCC0KBCCQn8CPL2qwyfsShcU4gQAEIJCPAAIW4wMCEIBAAQKr/+NfbMOfH4JTSAI9jzjEev3/7N0JuI3l+sfxe6+19hr2xLaN2zxFxiIpJIlQkVNSFBJSNNNfszSPitJRKSJCqTiZQhGVVJpUZMo826Y9T//rWZ3tUGhve71rvc/7fNd1/a/613qf+3d/nnWuc7p73+dt+r24vN8W8gq+5gQBT6U+fw6uSl3ghHboIUQCW/bnyUff5shH32aHaEWWQcCZAufXdsvjV/ud2RxdIYAAAiESYIAVIkiWQQABZwpkrl8rWwb1EcnjtfFF2WFXXJwkXlVDvIkcel8UNx2/66kyQKIr9xdXyXN1jE/mMAms3q4GWdmyYFVOmCpSBgH9BJ7t4Zem1bkLS7+dc37i9PR0mTZtmvz6669Ss2ZN6dWrl8TExBS78cmTJ8uPP/4ol1xyibRr167Y6/11gezsbJkxY4asXLkypLlDHlREDh48KGPGjJGMjAzp37+/VKlSJVgmMzNT1q5dK4mJiVKxYkUrSmu1JgMsrbaLsAggEG6BPa88Lwdnvh/uso6pF3/xORJz5lxxeTY4pica+VPAU6G7eKrdJu5SrSBBoNAC327MDQ6yvlrLI9mFRuOLxghcXN8j91/BWVjGbLgmjebm5sr7778v3333ndSrV0+uueYaCQQCIUlv5QDLytwhaf4vi5xsgPXZZ5/J3LlzpVSpUjJo0CBJSEiworw2azLA0marCIoAAuEWyPpjg2wZdIPkZ2eFu7Sj6kUnJ0vJTgHxxE9xVF+mNuNOaivR1W8Xd7krTCWg7xAILPktRz76Lkd+2swgKwScLOEggVf7BqROBd7Y6qAt1b6V9evXywcffCDJycnSrVs38flCN2S1coBlZW4rNvVkA6zVq1fLpEmTpFq1asE73/x+sx81ZoBlxa+PNRFAwBECe//9ohz4YJojerFDEyWvOFf8VcZLlPuIHeKQoYgCroTGEl3tdvFUvrGIV/J1BE4uMOeHHJm6PFu27ecxbX4nCCiBK5pGy+0dvGAgYISAlQMs3QBPNsDSrQ+r8zLAslqY9RFAQEuBrC2bZOugGyQvI13L/HYN7a9bWxIuPCTuwCy7RiTXXwSi/BWDgyt115W4zP63fvw4rBHYn5ov736ZLR98w0Hv1gizqk4CvmiR1/sFpFIp7sLSad/IenoCDLD+58YAq3C/IQZYhXPiWwggYJjA3tdflgPvTTas6/C1m9j9HPEnjwlfQSqdloCn0g3iPWO4RAWqndb1XIRAUQS+2ZAbHGT9yGOFRWHjuw4U6NkiWvq14S4sB26tFi39/PPPRx9Zu/HGG//2yNqJhk4FwxfV4E033SS//PKLLFu2LHgwucfjkerVq0uXLl2kXLlyxxmcaC11iPlbb70lO3fuDB5mnpWVFTwDatu2bZKfny9JSUnBQ98bN24sUVFRx62n/r56dHDevHmyfft2ycnJkejo6GD9yy67TCpUqFCoPVi4cKF88sknwRrnnnuuzJw5U/bs2SNnn322XHvttcE1TlRLnQ125plnSocOHYKHrp/oo/pTa6uD5dPS0oLniak6LVu2lDfffPNvh7ifaD/sYFQoSAu+xADLAlSWRAABvQWyt28Nnn2Vl8qjblbuZGyzhhLX7HdxeT+3sgxrn4aAGlipwZUaYPFBINwCU7/Klne/ypYjGfnhLk09BGwhkBQXJa/1C0hi7PH/cG6LcIRwvEBxBlhqsKLeTrh///7gYMbtdktqampw2KP+et++faVq1apHDU81wNqyZYvUqFFDNm7cGPx+bGxscC01lFJDse7du8tZZ511dC11aLt646A6bL7g++p76hr1NsIT1T/ZZhYMsOLi4oIDNPV/6qMGTdddd52oWvPnz5clS5YEe1PZ1KDs2Fpq0FW3bt3jSigXNZzbvXv30YzqT9R16myrgt6OfQvhqQZYkTSK1H8QGGBFSp66CCBgW4F9b74qKVMn2jafk4K5AjGSeFVt8ZZ+3Ultad0Ld11pvX2OCb9xT55M+TJbPv0lxzE90QgCRREYcJFXrj0/uiiX8F0EQiJQnAHWgQMHgm/LU4eNV6xYMZgnJSVFpkyZIps2bZJKlSrJgAEDjr7F8FQDrD/++CM4qGrfvr20bt06OAxTgyg1pFJ3L6lDzY+9Q0wNrqZPnx688+nY+sdeU6tWreAQTQ2bTvUpGGCp79SuXVs6deokpUuXDg6r1GBuxYoVwRzqQPurr75aGjRoELwbTNVasGBBcLAVHx8vAwcOlDJlygRLFQzYvv32278ZqYHWu+++G7zLTA2yCjvAiqRRSH5sp7EIA6zTQOMSBBBwrkDOrp2yZVAfyT100LlN2rCz+LZNJabeUnF5frZhOjMicdeVGfusW5cLV+UEB1mb9nLIu257R97iCVRJcgXvwvJ6ircOVyNQVIHiDLDUnUR9+vSRM84447iyO3bskDfeeEPS09ODw6V69eoF//4/DbDU8Kpdu3bHPSqoBmHqUTs1PBo8eLCULFkyuNZXX30lmzdvDq7dsGHD4+qrxxFfe+214BDs5ptvDg6jCjPAUneLqSGZGloVfFQPqhc1bOrcubO0atXquKXUoOqdd94JPkbZokUL6dq1a/DvF2RQQ64bbrhB1DDt2I8aYo0dOzZ4F1ZRBliRMirq7ypU32eAFSpJ1kEAAUcI7JvwmqRMHu+IXnRrIrp8eSnRKVGiS0zQLbr2ebnrSvstdHQDh9LzZcLn2TLzOw55d/RG09zfBO7s6JPOTZhg8dMIr0BxBljqEcJjhy8FydVQZ9KkSfLrr78GB1LqDCv1+acBlhp2/XUYdTqHnRf1mmPPwFKPDB77UWdsqccA1eOFt9xyy9EB2rHfUYZqiJWcnBy840w9vvjDDz8E70RTd6YV/LVjrzlZxlM9QqjuwIqUUXh/lf+rxgArUvLURQAB2wnk7N3z591XKfttl82kQCUuO0cCNT6QKPcOk9qOSK9R0aXEW/cp8VS5KSL1KYpAUQTm/5Qjb3yWJSmpnI1VFDe+q69Ag8puGdWLt7/qu4N6JrdigKUkTjQUCvUAKy8vT3766Sf5/PPPZdeuXcFH+o79/PXxvJPt0KkGWAWDqL8+wnjsWlu3bg3epeX1eo/eJXaqNdW14RpghcooUr9uBliRkqcuAgjYTmD/xHGyf9I42+UyMZDvjFqS0CZLPDHvmdh+WHp2l24v3rpPi6tEk7DUowgCoRBQZ2ON+yxLlq/LDcVyrIGA7QWe6O6X82q5bZ+TgM4R0HWApR7tU3d5rVu3LnjGVc2aNYOHq6uPOoR9zZo14nK5TniH2F9371TDpoK/d6oB1omGUXYYYIXSKFK/eAZYkZKnLgII2EsgP182D+gpWZv+fNMJH3sIJF7ZRHwVX5MoN+ffhHJHomvdJ946T4ZySdZCIKwCby/NkolLeaQwrOgUi4jAxfU9cv8VvojUpqiZAroOsObMmSOLFy+W6tWrB8/hUo/tFXxC+QhhYe7AUmdxjRs3LngHVsGZW3YYYIXSKFL/6WCAFSl56iKAgK0EjixeKDufeNBWmQjzp0BM0wYS12yruP3zISmmgCu2tkTXfVo85a8s5kpcjkDkBdRdWOpuLHVXFh8EnCwwrn9Aqpd1OblFerORgBUDLPX2PnUmlFrbijOw1B1W6lyqDRs2SM+ePeWss846TjSUA6zinoFVpUqV4F1g6nHGYz9WP0IYaqNI/WQZYEVKnroIIGArgZ2P3idHln5mq0yE+Z9AlM8vif86Q3zl34DlNAU8yT2C511FBaqe5gpchoD9BNR5WOpcLHU+Fh8EnCrQ4/xo6X+R16nt0ZfNBNTb8yZOnHjcAeQFEdVh7G+//basXr06eBC7GkapT8HwRb2FUL21Tz2+d+xnz549wbcAFrylsG7dusG/HaozsNTh8WqApQ41P9EASz1WOGHChJA8QnjsWwivuuoqOffcc4/r9XTfQrh9+3Z5/fXXRZ1RVZS3EBb2EPdQG0XqZ8sAK1Ly1EUAAdsIZG1YJ5sHXm+bPAQ5uUB8myYSqLdS3N6vYSqCgDrrKrrmsCJcwVcR0EtAvaHw1YVZksPRWHptHGkLJVA2IUrGDQhIrC+qUN/nSwgUR2Dv3r0yduxYOXz4sFx66aVywQUXBAc/mZmZwYPY1QHp6o6qEw2wDhw4EHzL3vXXXy9JSUnBGGlpacGh18aNG+Wv50aFaoCl8rz77rvBN/2VL18++Aihql9wYPmsWbPkyJEjwbueTvSWxL96/dPjfitWrJAZM2ZIIBCQa665RtRALioqKnho/IIFC2TJkiUSHx8vAwcOlDJlygSXVxk//PBDWb58uZQqVSr49kBlpT67d+8O5t+2bdvfMobqLYShNirOb6w41zLAKo4e1yKAgCME9k14TVImj3dELyY04SlbVkp0KCXepLdNaLdYPUZ5k8Rbf4x4kq8p1jpcjIAOAivW58oLczJl72HeUqjDfpGxaAJ3dPRKlybRRbuIbyNwGgJq0DF37tzgEEb9uRrSqEPR1QBIfdTZUurPTzTAUkMvde6TGnbFxcUFhzrqrqucnJzgdX379pWqVf93J3ioBlgql3rzn7oLqyCnyqHqqiFWQkKCqDuQVD8nukOsqAMsdZfV/Pnzjxqpw+KVkepVDbHUoKx79+7SoEGD45ZW2dTdbepOMfUpOGReXaf+XOWz6g6sUBudxk8rJJcwwAoJI4sggICuAvk5OcHD27O3bta1BWNzJ3RoIoHaC8TlWWeswakad5U4R3wNXhFXyeb4IGCMwO878+SF2ZmybhfnYhmz6YY02qCyW0b1Ov7MHENap80ICKgBzRdffCFLly4NPh6o7sBSdwt16tQpeCeVusvoRAMsNSRSdxaps6jUXUpqoOXxeIIHq3fp0kXKlSt3XDehHGCphVNSUoKDJXXXkhokqaFZkyZN5MILLwze4aRyXX755dK6detTqv7THVjqYjVsUudhzZs3T9Tjf2pYpoZ9Z555pnTo0EESExNPWEMZffLJJ7Jy5crg3WnqmoYNG0qbNm1k+vTpsnPnTkseISwIEyqjCPwsgyUZYEVKnroIIGALgcOL5suup4fbIgshii7gq1VD4lvnSXTCtKJf7OArPBW6ibf+KxLlO/5/KDq4ZVpD4DiBYe9myLcbeZ6Qn4WzBJ7o7pfzarmd1RTdOEKgqIekO6JpmoiIAAOsiLBTFAEE7CKwY/j/SeqXn9slDjlOU6Bk57MkUG2qiPvgaa7gnMuiawwV75nPOachOkHgNAWempUpC1dxuPtp8nGZDQUuru+R+6/w2TAZkUwXYIBl+i8gfP0zwAqfNZUQQMBmAplr18iWQX1sloo4pysQc3Z9iWu2V9wxs053Ce2v8zZ4RaKrDta+DxpAIFQCby/NkolLs0O1HOsgEHGBt24KSNXSrojnIAACxwowwOL3EC4BBljhkqYOAgjYTmDfm69KytSJtstFoNMXiIqOlpJd6oq/8rjTX0TDK6O8pcXXeLy4y16uYXoiI2CtwFdrc+XB9zKsLcLqCBRRIEryJV+K/lbBPq290rsVh7kXkZuvWyzAAMtiYJY/KsAAix8DAggYKZCfmSmbB/SQ7B3bjezf6U3HtWwsMY3Xitv7mdNbFVdcHfGdNUVcJZo4vlcaROB0BfYdyZfuo9NO93KuQyAkAnHuVGkU/4tU8m0XrytLdmaVldWpZ8jWjORCr1+9jEvGDQgU+vt8EYFwCDDACocyNZQAAyx+BwggYKTA4U/myK7nHjWyd1Oa9pQuLQntk8RXzrl32bkTW4qv6QwOazflR02fxRbo9GyqZHEsVrEdWaDoAj5XpnQqvVDUEOuvn6Up58umjMqFXvSRq3xyQR1Pob/PFxFAAAGnCDDAcspO0gcCCBRJYMeDd0vq118W6Rq+rKdAfNuzJKbecnF5ftSzgZOkdpfrIv5zZjqqJ5pBIBwCV4xMkyMZ+eEoRQ0EjgqcFf+zNIj77YQiB7JLyJy9Fxdaq82ZHhnWmcPcCw3GFxFA4LQEPB77DcoZYJ3WVnIRAgjoLJC5fq1submXzi2QvYgCvhrVJK6ViLfUtCJeac+veyrfKA0Mz4cAACAASURBVL5Gb9ozHKkQ0EDg6tFpsv8IQywNtsoxETuWXiSlo/edtJ+1a9dKTg63Bzpmw2kEAc0FEhIS5MEHH7RdFwywbLclBEIAAasF9k98Q/ZP4h/+rXa24/olOjWSQK25EuXeasd4hcoUXfP/xFv3mUJ9ly8hgMDJBa4bkyY7DzLE4jcSHoEOSZ9KGe9eBlj/wG3HOz7C8wuhSiQFGB7/XZ8BViR/kdRGAAEEjhHYfNP1krVxHSaGCgQa1ZW4ZgfEE6/f43fR1e8Sb72Rhu4cbSMQeoG+r6XL5n15oV+YFRH4i4A6vL1R3C8ndNmXXUrm7m1XJLPa5V0y9kYOcy8SGl9GAAHtBbgDS/stpAEEECiKQOryZbLjoaFFuYTvOlHA5ZaSnc8Uf9VJEuXK0qJDT/mrxNf0fS2yEhIBnQQGvpku63YxxNJpz3TM6onKEfUYYUnPwb/FX5zSqkhvIixY4PGr/XJ+bbeOHGRGAAEETkuAAdZpsXERAgjoKrD7hSfk0Lz/6Bqf3CEWiD23vsSevUncgUUhXjm0y7lLtxd/809CuyirIYDAUYHb3k6XX7cxxOInYa2AehNhw7hfpZJ/u3ijsmVXVhlZnVpbdmWVPa3ClzTkMPfTguMiBBDQVoABlrZbR3AEECiqQG7KftnU7xrJO3y4qJfyfQcLuEuVkoSLy4i/4kRbduku1Vr85y+xZTZCIeAkgTsnZcjPW3Kd1BK9OFzAFy3y1k0xUr5ElMM7pT0EEEDgTwEGWPwSEEDAGIGDH38ge0Y9a0y/NFo0gbgLGkpMw5/F7f26aBda+G1XyfMk0PIrCyuwNAIIHCvQ+9/psi2FO7H4VegjMLi9V65sFq1PYJIioLFARkaGrFixQrZu3SqZmZkSFRUlfr9fatSoIY0aNQr+ecHn999/ly+++KLQ3bZs2VLOOOOMQn3/wIEDsmrVKtm2bZukp6dLYmKidOzYUXw+33HXHz58OJhh165dkp+fL2XKlJEWLVoEv6/rhwGWrjtHbgQQKLLA9nvvkLTv7DOcKHIDXGC5gLdaVYlvESXestMsr/VPBVwlzhZ/s7kS5Sv3T1/l7yOAQIgE8vJFuryQJulZvJ0wRKQsY7FA0+puebbH//6h2eJyLI+AsQI7duyQxYsXixpiuVwu8Xq9QQs1yFLDobi4OGnXrt3R4dCGDRvk66//+Z871PXq7Zvt27eXcuVO/b/5cnNzgwO0NWvWBGuqT3R0tJQuXVratm17NFNBrvnz58vBgwelZs2awe+p61TuDh06SIkSJbTcSwZYWm4boRFAoKgCmb+vli2DbyjqZXzfUIGEdg0k5sxlEuVeExEBV3x98TV5X1xxdSNSn6IImCyw+1C+9HglzWQCetdM4I3+AalR1qVZauIioI+AGlrNnTtX1J1PycnJcuGFFx6920oNiD777DNJSUmR6tWrS5s2bQrd2C+//CLffPONlC9fPjjAcrtP/lIGNbxSA7QtW7YEB2i1atWSs846S2JiYk5YTw3Qli5dKmeffXbw7jD1WbduXfCOrKZNm0qDBg2Cf02tu2zZsuA6TZo0OWWGQjdm4RcZYFmIy9IIIGAfgX3jx0rKlAn2CUQS2wv4z6wlcecekejEmWHNGuWJF1+z2eIudUFY61IMAQT+J6AOdFcHu/NBQAeBfm280rMFjxHqsFdk1FOgYBgUCASkU6dOEh8ff1wjBYMhdRfWpZdeKup7//TJzs6WefPmBQdfaiBWtWrVU16yfv364KBJDbnUY4DqscVTfdRgbPXq1cE7sypWrBj8qhq2zZkzJ3ht8+bNg39NrauGWg0bNgwOu+z+YYBl9x0iHwIIhERgc78ekrV5Y0jWYhGzBEpcVk8CNWdKlGt/WBr3NX5bPJV6h6UWRRBA4OQCn6/OkREfZEKEgO0F6ldyy+jePEZo+40ioLYCakClBkLq7Ki/PqqnmlJnUX366afBx/Quu+yyvw24TtR4wdCrVKlSwfOr1LUn+xQMu/bu3Sv16tU7Onwq7gArLS0tOERTjzCqxwr/eoaWHTeMAZYdd4VMCCAQUoHUL5bIjkeGhXRNFjNLIObsuhLbZJt44hda2rj3jBESXfthS2uwOAIIFF7gg2+yZcyCrMJfwDcRiJDAK30CcmZFHiOMED9lDRf46aef5Lvvvgsekq4GQacaRikq9djeJ598EjxcvVmzZlK/fv1TCu7evVsWLFgQfHRQDbsKcwh7wV1j6rFAdXeV+hQMzdQjhepuq+XLl8vatWvloosukkqVKmmxiwywtNgmQiKAQHEEdj37qBxeMKc4S3AtAuIuUVLi25aVQJVJIha8sdxTqa/4Gr+FNAII2EzgtU+zZPrybJulIg4Cxwtc3zJa+l7456HSfBBAIDwC6mws9Zjezz//HHwjoTr/qjCDIHWOlTo3Sz1yqAZSJzvHqqALVeOrr74KnpWlzr1Sh8OrxwHz8vKCZ3GptxeqodSxgzOVTQ3JCg5xV3dXqUPcC+62UndfLVq0SKpVqyatWrUKD1gIqjDACgEiSyCAgH0F8jLSZVOvKyX3QIp9Q5JMK4HY8+tJbKPV4g58FbLc7qSLxN/sYxH3iQ/iDFkhFkIAgdMSeGJmpnz6S85pXctFCIRDoFY5l7zW75/P3QlHFmog4GSBgscFc3L+998JCQkJcsEFF0jZsmX/sXV195UaXqkhlho6qQPV/+mjBla//vprcPikhlbqDYRqIKX+PCvrz7uEk5KS5JJLLjl6uLz6a4cPHw6eb6Xu9FLXlCxZMjisUm8gVMMtNcRSZ3qpQZouHwZYuuwUORFA4LQEUr9aKjsevue0ruUiBE4mEF0xWeJbecVXYVqxkaIC1cR/7mxxxdUr9losgAAC1ggcSMuXe6dmyNqdedYUYFUEQiDw/HV+Obvqyd9iFoISLIGA8QI7d+4MHqauzqUqGCCpu6/Uwejnn3/+Pz4+qIZJ6nFAdRh7YR8HXLhwYXDgpT7lypWT1q1bHx06qb++ZMmSYJ7Cno+l7hj7/vvv5bzzzgvevaXThwGWTrtFVgQQKLLAnjEj5eBH04t8HRcgUBiB+Db1JKbe1+Ly/lqYr5/wO371xsGyl5729VyIAALhEfhxc25wiJXFjVjhAadKkQW6nRstt7TjMcIiw3EBAsUQUOdTLV26VA4dOiTVq1cPPkZ4qs/ixYtl48aNwcFRy5YtC1VZ3S2l7vxSZ1+poZd6bPDYjxpIqTO41NsR/+ktiOqth2q90qVLB+8a+/HHH4OPFqoBmHqUUZ2ZVbt27ULlisSXGGBFQp2aCCAQNoHN/XtK1qYNYatHIfMEfLWqSVzzDPGWmVnk5r31Rkp09buKfB0XIIBAZARmrcyWUfM41D0y+lT9J4FKpVzy9s08RvhPTvx9BEItUHCmlXrETw2Y1JsFT/RRwyP11j/1GGH79u2Dd1MV5lMwwDrZHVb79+8PrqseE1TrnuxRRlVXvS1RfV99Tx3qrh5NVGdrJScnB/9/9dihesywZs2ahYkW9u8wwAo7OQURQCBcAhm//ixb7xgQrnLUMVwgoUNdiam9UKI82wol4akyQHwNXy/Ud/kSAgjYR+DlT7Lko2851N0+O0KSYwWe6+mXJtV4jJBfBQLhFFBDn9mzZwfPo7rwwgulatWqJyyvzqP6/fffpXLlysE3/6nHCAvzUW8L/O2334LXtWvX7m+XFNRXd1G1bdtWKlaseMJlVW21lnoDoTq8fc6cOaLO71JnZ6ksap25c+cG7+Qq+GuFyRfO7zDACqc2tRBAIKwC+ye/JfsnMCAIK7rhxQINakls090SnbjglBKuEk3Ff/5iiXLrc2im4VtL+wgcFcjJleCjhN9vykUFAdsJ9GwRLf3a8Bih7TaGQFoLqPOi1JsA1V1KakD1109hBkgFwyH1dkA1vFLDqMJ+Vq1aJd98842UKVNGOnTo8LdztgpzB9aRI0eCwyn1mKAaTqlHH9XdWOpRxubNmwejZGZmBu/kUh91J5k6KN5uHwZYdtsR8iCAQMgEtg0dJOk/rgzZeiyEQGEEXHFxEn9RBQlUnyFRrvQTXhJouUJcJZsVZjm+gwACNhRYvysvOMTan5pvw3REMlmgbrJLxtzAY4Qm/wboPfQCBQMk9RY/9da+v55BVZhHCNUZVT/99FPw7Ck1HIqOji500IJHD9UdVie6w6vgDCz1dsET5VOF1MHzf/zxh1x88cVSoUKF4JlaDLAKvQV8EQEEELBWIHvbFtl0w9XWFmF1BE4hEHNOHYlrvE7c8V8e9y1f4wniqdQHOwQQ0Fzg019y5ImZmZp3QXwnCrzRPyA1yrqc2Bo9IRARgQMHDsj8+fMlPT09eFB7ixYtjg6gDh48KJ999pmoIVOVKlWCh7j/9dHAtLS04J1N6i4sdXB7rVq1TtqHWkcdrK7WOOeccyQQ+HMgrQZQa9euldjY2OAQKikpKfjXC95CmJOTI40bNw4+HvjXz9atW4MZ1eHs6s2D6qOy8AhhRH5OFEUAAQT+LnDw4w9lz6hnoEEgogKesmUkvlWM+Kv8+SZMT5WbxNfwtYhmojgCCIROYPySLHnnC87DCp0oK4VCQL2JUL2RkA8CCIROQA2P1PlRalDkcrnE6/3zUV312J06PF0NlNSjeX+9O0t955dffgk+AniqO6QKkhbcGaXu0LrsssuC51Gpj3r0cMGCBbJ3716Jioo6OkBT526pz8mGZ+rvbdiwIfimQXX3lnqEsOCzYsWK4w5xV29HVMM6DnEP3e+GlRBAAIFCCex87H458vmnhfouX0LAaoG4lnUlpsFKSej2k9WlWB8BBMIs8PD7GfLF75yHFWZ2yp1CoHkttzzZ3Y8RAgiEWEDdbaUeBdy5c2dwcKUGSeqOKPXGvoYNG57wscCCc6XUOVWNGjWSpk2bnjJVwQBLDZouvfTSo3dgqYvUI4TqMUQ1TFMDLfVR9evXry9169YNDtaK8lFvJVy5cmVwuKXWVjWbNGkSvFPLrh/OwLLrzpALAQROWyDvyBHZ1PtKyT186LTX4EIEQi2Q/MS9EnNu11Avy3oIIBBhgXU78+SuyRmSlsl5WBHeCsr/V8DrEXlnUIwkxUVhggACmgkUnLdVqVIlad++vWbprY/LAMt6YyoggECYBY4s/Ux2PnpfmKtSDoGTC5Ts1lNKD7wdIgQQcKjAe19ny9hFfz7GwQcBOwjc28Un7Rt47BCFDAggUEgBdVeVOivr0KFDJzysvZDLOPprDLAcvb00h4CZAntGPycH/zPDzObp2nYC0cmVpMqbUyXKwz9I2G5zCIRACAXun54hX6/jUcIQkrJUMQQ6NPLI/13uK8YKXIoAAuEWUI8ofvnll1KmTJngAe58/i7AAItfBQIIOE5gc/8ekrVpo+P6oiE9Bco/+ITEXXixnuFJjQAChRZYvT1P7n4nXTJzCn0JX0TAMoEyCVHBxwg9RTsSx7I8LIwAAgiEQoABVigUWQMBBGwjkLVhnWweeL1t8hDEbIH4tpdIufseNRuB7hEwSODdr7Jl3Gc8SmjQltu61aev9UuzGm5bZyQcAgggUBQBBlhF0eK7CCBge4GD//lA9ox+1vY5Ceh8AXdCCan877fFU7a885ulQwQQOCrwf+9myHcbeZSQn0TkBXq3ipY+rb2RD0ICBBBAIEQCDLBCBMkyCCBgD4FdTz8ihxfNs0cYUhgtUHrQXVLyX9cYbUDzCJgosGprrtz9Tobk5pnYPT3bSaBpdbc828Nvp0hkQQABBIolwACrWHxcjAACdhP4o0dnydm7x26xyGOYQMy550vyEy8a1jXtIoBAgcCkZdky4XMeJeQXEVkBf7TIjDtjRf2RDwIIIOAEAQZYTthFekAAgaBAxupfZOtt/dBAILICLpdUeul18Z/ZILI5qI4AAhEVGDI5Q37YxKOEEd0EisuT1/ileU3OweKngAACzhBggOWMfaQLBBAQkQMz3pW9Y0dhgUBEBUr16ieleg+IaAaKI4BA5AW+Xpcr90/PiHwQEhgt0LNFtPRrwzlYRv8IaB4BBwkwwHLQZtIKAqYL7HhoqKQuX2Y6A/1HUEDddVVp1BsiUVERTEFpBBCwi8CjH2TKktU5dolDDgMFGldxy8jrOQfLwK2nZQQcKcAAy5HbSlMImCeQn5srGzpfJPnZnDli3u7bp+MKj78gsc1b2icQSRBAIKIC6hFC9SghHwQiJeBxi8weGivqj3wQQAAB3QUYYOm+g+RHAIGgQPpP38u2IbeggUDEBBIu6ypl77w3YvUpjAAC9hR45j+Z8snP3IVlz90xI9VzPfzSpDoTLDN2my4RcLYAAyxn7y/dIWCMwP63X5f977xlTL80ajMBl0sqj5kgvlpn2CwYcRBAINICq7fnyeAJ6ZGOQX2DBa5vFS19W3MOlsE/AVpHwDECDLAcs5U0goDZAltv7y8Zv60yG4HuIyZQoks3KXPb0IjVpzACCNhbYNS8LJm1MtveIUnnWIFGVdzyIudgOXZ/aQwBkwQYYJm02/SKgEMF8tLTZEOXtg7tjrbsLhAVHR28+8pbvabdo5IPAQQiJLBxT54MHp8umTxJGKEdoOyi+2NBQAABBLQXYICl/RbSAAIIpH61VHY8fA8QCEREoOS/rpHSg+6KSG2KIoCAPgJjF2XJe19zF5Y+O+aspKN7+6V+Jc7Bctau0g0C5gkwwDJvz+kYAccJ7HvzVUmZOtFxfdGQ/QVc/oBUGjNevFWq2T8sCRFAIKICOw7ky6Dx6XIoPT+iOShupsDAi73SvXm0mc3TNQIIOEaAAZZjtpJGEDBXYNvQQZL+40pzAeg8YgIlu/WU0gNvj1h9CiOAgF4CEz7PkknLuAtLr11zRtpWdTwy4iqfM5qhCwQQMFaAAZaxW0/jCDhHYP2lrSU/O8s5DdGJFgKu2DipPGa8RFesrEVeQiKAQOQF9hzOl4FvpsvBNO7CivxumJUgMTZK3r8jxqym6RYBBBwnwADLcVtKQwiYJZC5bo1suaWPWU3TrS0EEq/pJUn9B9siCyEQQEAfgdc+zZLpy7kLS58dc07SSbcEJDnR5ZyG6AQBBIwTYIBl3JbTMALOEjg4a4bsefk5ZzVFN7YXcCeUCJ59FV0+2fZZCYgAAvYS+GNPXvAurJw8e+UijfMF7u3ik/YNPM5vlA4RQMCxAgywHLu1NIaAGQK7nnlEDi+cZ0azdGkbgcSeN0hS35ttk4cgCCCgl8DIOZky+4ccvUKTVnuBzk2i5c6OXu37oAEEEDBXgAGWuXtP5wg4QmBTn26SvX2rI3qhCT0E3ImlgmdfecqU0yMwKRFAwHYCv2zNldsnZtguF4GcLVCjrEve6B9wdpN0hwACjhZggOXo7aU5BJwtkHsgRTZe3cnZTdKd7QRK9eonpXoPsF0uAiGAgF4Cj32YKYt/4y4svXZN/7QfD42RgDdK/0boAAEEjBRggGXkttM0As4QSP1qqex4+B5nNEMXWghEeb1S5c2pnH2lxW4REgF7C6xYnyv3TeMuLHvvkvPSPdPDL+dUdzuvMTpCAAEjBBhgGbHNNImAMwX2vfmqpEyd6Mzm6MqWAvFtO0i5+0bYMhuhEEBAP4FhUzPk2w25+gUnsbYCvS+Ilj4XcA6WthtIcAQMF2CAZfgPgPYR0Flg29BBkv7jSp1bILtmAuWHPyVxrS7SLDVxEUDArgKf/Zojj3+Uadd45HKgQKs6Hhlxlc+BndESAgiYIMAAy4RdpkcEHCqw/tLWkp+d5dDuaMtuAt4q1YKPD/JBAAEEQilw69vp8tu2vFAuyVoInFQgOTFKJt0SgxACCCCgpQADLC23jdAIIJC5bo1suaUPEAiETSCxZ19J6jswbPUohAACZgh89F22vDyffxljxm7bo0sOcrfHPpACAQSKLsAAq+hmXIEAAjYQOPzJbNn13GM2SEIEUwQq//tt8dWqY0q79IkAAmES2Hs4X254LV3Ss/LDVJEypguM7u2X+pU4yN303wH9I6CjAAMsHXeNzAggIPvGjZGUaZOQQCAsAjHntpDkJ0aGpRZFEEDAPIGnZ2XKglU55jVOxxERuLOjTzo38USkNkURQACB4ggwwCqOHtcigEDEBHY8NFRSly+LWH0KmyVQdsgDktCxs1lN0y0CCIRNYOmaHHlkBoe5hw3c8EKdm0TLnR15E6HhPwPaR0BLAQZYWm4boRFAYFOfqyR7+zYgELBcwF0qSaq+OVVccfGW16IAAgiYKZCXL9L3tXTZup/D3M38BYS3a/X4oHqMkA8CCCCgmwADLN12jLwIICD52dmy/tILkEAgLAIlunSTMrcNDUstiiCAgLkCr3+aJdOWZ5sLQOdhEwh4o0Qd5M4HAQQQ0E2AAZZuO0ZeBBCQzHW/y5ZbeiOBQFgEKj73igTOOicstSiCAALmCvyyNU9un5huLgCdh1Vg0i0BSU50hbUmxRBAAIHiCjDAKq4g1yOAQNgFDn86X3Y9NTzsdSlonoC/XkOpNOoN8xqnYwQQiIjAXe9kyE+bcyNSm6JmCYy4yiet6nCQu1m7TrcI6C/AAEv/PaQDBIwT2Dd+rKRMmWBc3zQcfoHSA2+Xkt16hr8wFRFAwEiBGSuy5dWFWUb2TtPhFeh9QbT0uYCD3MOrTjUEECiuAAOs4gpyPQIIhF1gx4h7JXXZ4rDXpaB5AlXHT5foSlXMa5yOEUAgIgI7D+RL39fTJCsnIuUpapBAm3oeeairz6COaRUBBJwgwADLCbtIDwgYJrD5xmska8smw7qm3XALBBo3kYrPvxrustRDAAHDBR7/KFM++5UJluE/A8vbr1HWJW/0D1hehwIIIIBAKAUYYIVSk7UQQMB6gbw8WdehhfV1qGC8QFLfgZLYs6/xDgAggEB4Beb9mCPPzc4Mb1GqGSfgcYvMHxZrXN80jAACegswwNJ7/0iPgHECWX+sl80DrjOubxoOv0Cl0W+K/8z64S9MRQQQMFpg6/486TOWtxEa/SMIU/O8iTBM0JRBAIGQCTDAChklCyGAQDgEjixZJDsffyAcpahhsIC3clWp8tY0gwVoHQEEIikwaHy6rNmRF8kI1DZA4InufjmvltuATmkRAQScIsAAyyk7SR8IGCKwf+I42T9pnCHd0makBNSbB9UbCPkggAACkRBQbyJUbyTkg4CVAgMv9kr35tFWlmBtBBBAIKQCDLBCysliCCBgtcCuZx+VwwvmWF2G9Q0XSH7yRYlpdr7hCrSPAAKREvji91x5+P2MSJWnriECnRp7ZOhlvInQkO2mTQQcIcAAyxHbSBMImCOw7e6bJf3nH8xpmE7DLuAKBKT6hwslys1jFWHHpyACCAQFMnNEuo5MlSxeRsgvwkKB+pXcMrq338IKLI0AAgiEVoABVmg9WQ0BBCwW+KNnF8nZs9viKixvskBcm/ZS/oHHTCagdwQQsIHAPVMyZOUfuTZIQgSnCsT7o+Sju2Oc2h59IYCAAwUYYDlwU2kJAacK5OfmyPqOrZzaHn3ZRKDcsEckvl1Hm6QhBgIImCow5ctseXNxlqnt03eYBN6/I0YSY6PCVI0yCCCAQPEEGGAVz4+rEUAgjALZWzfLpr7dw1iRUiYKVH9vrrhLJprYOj0jgICNBNbuzJOb30q3USKiOFFg5HV+aVyVR+aduLf0hIATBRhgOXFX6QkBhwqkfbtctt93p0O7oy07CPjrN5JKL71uhyhkQAABBKTbqDRJSc1HAgHLBB7q6pM29TyWrc/CCCCAQCgFGGCFUpO1EEDAUoGDH38oe0Y9Y2kNFjdbIKnfIEm8trfZCHSPAAK2EXhqVqYsXMVJ7rbZEAcGGdzeK1c2i3ZgZ7SEAAJOFGCA5cRdpScEHCqwb9wYSZk2yaHd0ZYdBCqPGS++M860QxQyIIAAAjL7+xwZOTcTCQQsE+jZIlr6tfFatj4LI4AAAqEUYIAVSk3WQgABSwV2PvaAHPl8kaU1WNxsgZpzl0qUh38TbfavgO4RsI8A52DZZy+cmqRTY48Mvczn1PboCwEEHCbAAMthG0o7CDhZYMvgvpL5+29ObpHeIijgrVJNqrw5NYIJKI0AAgj8XaD9U6mSxzFY/DQsEjivllue6O63aHWWRQABBEIrwAArtJ6shgACFgpsvKqD5B46aGEFljZZIK5NOyn/wOMmE9A7AgjYUODWCeny2/Y8GyYjkhME6lRwyat9A05ohR4QQMAAAQZYBmwyLSLgBIG8tFTZcMXFTmiFHmwqkHTjLZLYo49N0xELAQRMFRg9P0tmfpdtavv0bbFAmYQomXprjMVVWB4BBBAIjQADrNA4sgoCCFgskLl+rWy5uZfFVVjeZIEKj78gsc1bmkxA7wggYEOB+T/lyLMfc5C7DbfGEZE8bpH5w2Id0QtNIICA8wUYYDl/j+kQAUcIpK34SrY/cJcjeqEJewpUmzJTPGXK2TMcqRBAwFiBP/bkSb830o3tn8atF/jo7hiJ90dZX4gKCCCAQDEFGGAVE5DLEUAgPAKHF82TXU8/Ep5iVDFOwBWfIDU++MS4vmkYAQT0EOj0bKpk5eiRlZT6CYwfGJAqSS79gpMYAQSME2CAZdyW0zACegoc+HC67H11pJ7hSW17gUDjJlLx+Vdtn5OACCBgpsCdkzLk5y25ZjZP15YLjLzOL42rui2vQwEEEECguAIMsIoryPUIIBAWgf0T35D9k94MSy2KmCdQ8l/dpfSgu81rnI4RQEALgX8vzJL3V3CQuxabpWHIh7r6pE09j4bJiYwAAqYJMMAybcfpFwFNBfa88oIcnPmepumJbXeBskMekISOne0ek3wIIGCowKJfcuTJmRzkbuj2W9724PZeubJZtOV1KIAAAggUV4ABVnEFuR4BBMIisOvJh+XwZ5xRFBZsA4tUHjNefGecaWDntIwAAjoIbNidJwPGcZC7DnulY8aeLaKlXxuv0DvgcgAAIABJREFUjtHJjAAChgkwwDJsw2kXAV0Ftt93h6R9+7Wu8cltc4Gac5dKlId/+2zzbSIeAsYKpGfly+XPpxnbP41bK9CpsUeGXuaztgirI4AAAiEQYIAVAkSWQAAB6wW2DO4rmb//Zn0hKhgn4K1STaq8OdW4vmkYAQT0Eug2Kk1SUvP1Ck1aLQTOq+WWJ7r7tchKSAQQMFuAAZbZ+0/3CGgjsKn3lZK9Y7s2eQmqj0Bs85ZS4fEX9AlMUgQQMFLg9okZ8stW3kRo5OZb3HSdCi55tW/A4iosjwACCBRfgAFW8Q1ZAQEEwiCwoWs7yUs9EoZKlDBNIKFTFyl79/2mtU2/CCCgmcDTszJlwaoczVITVweBMglRMvXWGB2ikhEBBAwXYIBl+A+A9hHQQiA3V9Z1bKlFVELqJ5DY8wZJ6nuzfsFJjAACRgm8vTRLJi7NNqpnmg2PgMctMn9YbHiKUQUBBBAohgADrGLgcSkCCIRHIPdAimy8ulN4ilHFOIEyg4dIia5XG9c3DSOAgF4C6u4rdRcWHwSsEPjo7hiJ90dZsTRrIoAAAiETYIAVMkoWQgABqwSyNv8hm/tda9XyrGu4QPmHnpC41hcbrkD7CCBgdwF1/pU6B4sPAlYIjB8YkCpJLiuWZk0EEEAgZAIMsEJGyUIIIGCVQMYvP8nWO2+yannWNVyg4sixEmh4luEKtI8AAnYXUG8gVG8i5IOAFQIjr/NL46puK5ZmTQQQQCBkAgywQkbJQgggYJVA+vffyLb/u82q5VnXcIGq46dLdKUqhivQPgII6CBw+fNpkp6Vr0NUMmom8EwPv5xTnQGWZttGXASME2CAZdyW0zAC+gmkfbNctt9/p37BSayFQI2Zi8QVw+G1WmwWIREwXGDAuHTZsDvPcAXat0Lgie5+Oa8WAywrbFkTAQRCJ8AAK3SWrIQAAhYJpC5fJjseGmrR6ixrskCUzyc1P15iMgG9I4CARgLD3s2QbzfmapSYqLoIjLjKJ63qeHSJS04EEDBUgAGWoRtP2wjoJJC6bLHsGHGvTpHJqolAdPlkqTrpA03SEhMBBEwXGD4jU5atyTGdgf4tEHioq0/a1GOAZQEtSyKAQAgFGGCFEJOlEEDAGoEjSxbJzscfsGZxVjVawF+vgVQaNc5oA5pHAAF9BJ6elSkLVjHA0mfH9El6bxeftG/AAEufHSMpAmYKMMAyc9/pGgGtBA5/Ol92PTVcq8yE1UMgtuWFUuGRZ/QIS0oEEDBe4KV5WfKfldnGOwAQeoGhl/mkU2MGWKGXZUUEEAilAAOsUGqyFgIIWCJw+JPZsuu5xyxZm0XNFihx+b+kzB3DzEagewQQ0EbgtUVZMv1rBljabJhGQe/s6JPOTRhgabRlREXASAEGWEZuO00joJfAobmzZPfIJ/UKTVotBEr16i+levfXIishEUAAgbeXZsnEpQyw+CWEXmBwe69c2Sw69AuzIgIIIBBCAQZYIcRkKQQQsEbg4McfyJ5Rz1qzOKsaLZDU92ZJ7HmD0QY0jwAC+giou6/UXVh8EAi1wMCLvdK9OQOsULuyHgIIhFaAAVZoPVkNAQQsEDj40XuyZ8wLFqzMkqYLJPUfLInX9DKdgf4RQEATgf+szJGX5mVqkpaYOgn0a+OVni0YYOm0Z2RFwEQBBlgm7jo9I6CZwIEZ78resaM0S01cHQRK33yHlLyqhw5RyYgAAggE30Co3kTIB4FQC/S+IFr6XOAN9bKshwACCIRUgAFWSDlZDAEErBBImTZJ9o0bY8XSrGm4QJnBQ6RE16sNV6B9BBDQRWDZmhwZPoMBli77pVNOBlg67RZZETBXgAGWuXtP5whoI5AyZYLsGz9Wm7wE1UegzB3/JyUuv1KfwCRFAAGjBb7dmCvD3s0w2oDmrRFggGWNK6sigEBoBRhghdaT1RBAwAKB/RPHyf5J4yxYmSVNFyh79/2S0KmL6Qz0jwACmgh8/0euDJ3CAEuT7dIqJgMsrbaLsAgYK8AAy9itp3EE9BHgDix99kq3pOXueUjiL7lMt9jkRQABQwVWrM+V+6YxwDJ0+y1tmwGWpbwsjgACIRJggBUiSJZBAAHrBDgDyzpb01cud98IiW/bwXQG+kcAAU0EvlybKw+9xwBLk+3SKiYDLK22i7AIGCvAAMvYradxBPQR4C2E+uyVbknLP/iExF14sW6xyYsAAoYKfL46R0Z8wCHuhm6/pW0zwLKUl8URQCBEAgywQgTJMgggYJ3AwY/ekz1jXrCuACsbK1Bh+NMS26qNsf3TOAII6CWw6JcceXImAyy9dk2PtAyw9NgnUiJgugADLNN/AfSPgAYCBz/+UPaMekaDpETUTaDCY89L7HmtdItNXgQQMFRg/k858uzHDLAM3X5L22aAZSkviyOAQIgEGGCFCJJlEEDAOoFDc2fJ7pFPWleAlY0VSH7yJYlpdp6x/dM4AgjoJTD7+xwZOZcBll67pkdaBlh67BMpETBdgAGW6b8A+kdAA4HDC+bIrmcf1SApEXUTqPjsyxI4u5luscmLAAKGCsz8LltGz88ytHvatlKAAZaVuqyNAAKhEmCAFSpJ1kEAAcsEDn/6iex66mHL1mdhcwWSnx4lMU2bmwtA5wggoJXA+yuy5d8LGWBptWmahGWApclGERMBwwUYYBn+A6B9BHQQOPL5Itn52AM6RCWjZgLlhg2X+HadNEtNXAQQMFVg6lfZ8sZnDLBM3X8r+x5wkVeuPT/ayhKsjQACCBRbgAFWsQlZAAEErBZI/WKJ7HhkmNVlWN9AgaQBt0pi9+sN7JyWEUBAR4F3lmXL+M8ZYOm4d3bPfHsHr1zRlAGW3feJfAiYLsAAy/RfAP0joIFA6tdfyI4Hh2iQlIi6CZTs1lNKD7xdt9jkRQABQwVeW5Ql07/ONrR72rZS4P8u90mHRh4rS7A2AgggUGwBBljFJmQBBBCwWiDt2+Wy/b47rS7D+gYKxF/cQcrdO8LAzmkZAQR0FHh6VqYsWJWjY3Qy21xg+JU+aV2XAZbNt4l4CBgvwADL+J8AAAjYXyD9h29l2z232j8oCbUTiDm7mSQ/+7J2uQmMAAJmCgx7N0O+3ZhrZvN0banAU9f45dyabktrsDgCCCBQXAEGWMUV5HoEELBcIOPXn2XrHQMsr0MB8wS81WpIlTemmNc4HSOAgJYCA8aly4bdeVpmJ7S9BV7q5ZeGlRlg2XuXSIcAAgyw+A0ggIDtBbI2bZDN/XvaPicB9RNwlygp1d+fp19wEiOAgJEC3UalSUpqvpG907S1AmNvDEjt8i5ri7A6AgggUEwBBljFBORyBBCwXiBnzy75o+cV1heigpECNed9IVFu/q2zkZtP0whoJnDxk6maJSauLgJv3xyQSqUYYOmyX+REwFQBBlim7jx9I6CRQF7qEdnQtZ1GiYmqk0C1d/8jntJldIpMVgQQMFBA3Xml7sDig4AVAtNvj5GkuCgrlmZNBBBAIGQCDLBCRslCCCBgmUB+vqy75HzLlmdhswUqvzpBfLXrmo1A9wggYHsBdfaVOgOLDwJWCMwaEiOxPgZYVtiyJgIIhE6AAVboLFkJAQQsFNjQpa3kpfNvni0kNnbp5MdHSkzzFsb2T+MIIKCHgHr7oHoLIR8ErBBYcF+suJhfWUHLmgggEEIBBlghxGQpBBCwTuCPHp0lZ+8e6wqwsrECZYc8IAkdOxvbP40jgIAeAgtW5cjTszL1CEtKrQRivFHyn6ExWmUmLAIImCnAAMvMfadrBLQT2NzvWsna/Id2uQlsf4GkG2+RxB597B+UhAggYLTA9K+z5bVFWUYb0Lw1AuVKRMmUwQywrNFlVQQQCKUAA6xQarIWAghYJrD1tn6SsfoXy9ZnYXMFEi65TMre85C5AHSOAAJaCIyenyUzv8vWIish9RKoWc4lr/cL6BWatAggYKQAAywjt52mEdBPYPuw2yVt5Qr9gpPY9gL+OvWk0itv2T4nARFAwGyBIZMz5IdNuWYj0L0lAmdVdcsL1/ktWZtFEUAAgVAKMMAKpSZrIYCAZQI7R9wnR5Z9Ztn6LGyugMvvlxr/WWwuAJ0jgIAWAlePSpP9qflaZCWkXgIX1PXII1f69ApNWgQQMFKAAZaR207TCOgnsPv5x+TQ/Nn6BSexFgLV3vlQPOUqaJGVkAggYJ7A4fR86foib+I1b+fD0/GlZ3lkyKUMsMKjTRUEECiOAAOs4uhxLQIIhE1g76sj5cCH08NWj0JmCSQ/PlJimrcwq2m6RQABbQRWbc2VOyZmaJOXoHoJXHNetNzU1qtXaNIigICRAgywjNx2mkZAP4H9E16T/ZPH6xecxFoIJA24VRK7X69FVkIigIB5ArN/yJGRczLNa5yOwyLQv41XerSIDkstiiCAAALFEWCAVRw9rkUAgbAJHJw1Q/a8/FzY6lHILIH4Sy6TcryJ0KxNp1sENBL498IseX8FbyDUaMu0inpXJ59cfrZHq8yERQABMwUYYJm573SNgHYCqV8tlR0P36NdbgLrIcCbCPXYJ1IiYKrAvVMz5JsNvIHQ1P23uu+H/+WTC89kgGW1M+sjgEDxBRhgFd+QFRBAIAwCmevWyJZb+oShEiVMFOBNhCbuOj0joI9Aj1fSZPch3kCoz47plfS5Hn5pUt2tV2jSIoCAkQIMsIzcdppGQD+B3AMpsvHqTvoFJ7E2AryJUJutIigCRgmkZ+XL5c/zBkKjNj3Mzb51U0CqlnaFuSrlEEAAgaILMMAquhlXIIBAhATWX9pa8rOzIlSdsk4X4E2ETt9h+kNAT4HV2/Nk8IR0PcOTWguBj4fGSMAbpUVWQiKAgNkCDLDM3n+6R0ArgU19ukn29q1aZSasPgK8iVCfvSIpAiYJzPgmW15dwL+8MWnPw9lrfCBKProrJpwlqYUAAgictgADrNOm40IEEAi3wLahgyT9x5XhLks9QwR4E6EhG02bCGgm8PD7GfLF7xzgrtm2aRO3ZjmXvN4voE1egiKAgNkCDLDM3n+6R0ArgV3PPCKHF87TKjNh9RHw1qglVV57R5/AJEUAASMErhiZJkcyOMDdiM2OQJPn13bL41f7I1CZkggggEDRBRhgFd2MKxBAIEIC+958VVKmToxQdcqaIFBt2mzxlEoyoVV6RAABDQTW7MiTQeM5/0qDrdI24hVNo+X2Dl5t8xMcAQTMEmCAZdZ+0y0CWgscnDVD9rz8nNY9EN7eAmXveUgSLrnM3iFJhwACxghw/pUxWx2xRgdc5JVrz4+OWH0KI4AAAkURYIBVFC2+iwACERVI/Wqp7Hj4nohmoLizBeIuai/l73/M2U3SHQIIaCPA+VfabJW2QR+4widt63u0zU9wBBAwS4ABlln7TbcIaC2QuW6NbLmlj9Y9EN7eAq74BKnxwSf2Dkk6BBAwQiA3T+TKlzj/yojNjmCTo3r7pUEldwQTUBoBBBAovAADrMJb8U0EEIiwQO6BFNl4dacIp6C80wUqvfS6+Os3cnqb9IcAAjYX+HFzrtz9TobNUxJPd4F3b42RsglRurdBfgQQMESAAZYhG02bCDhFYP3lF0p+ZqZT2qEPGwqUumGglLqurw2TEQkBBEwSmPxltry1OMukluk1AgKL7o+NQFVKIoAAAqcnwADr9Ny4CgEEIiSw5eZekrl+bYSqU9YEAX+DxlLpxddMaJUeEUDAxgL3T8uQr9fn2jgh0XQXqJLkkvEDA7q3QX4EEDBIgAGWQZtNqwg4QWDnYw/Ikc8XOaEVerCxQLUpM8VTppyNExINAQScLHA4I1+uG5MuqZn5Tm6T3iIs0KqOR0Zc5YtwCsojgAAChRdggFV4K76JAAI2ENg3fqykTJlggyREcLJAuWHDJb4d5605eY/pDQE7Cyz5LUce/ZDH5e28R07I1rNFtPRr43VCK/SAAAKGCDDAMmSjaRMBpwgcXjBHdj37qFPaoQ+bCiR0uFzKDn3QpumIhQACThcYOSdTZv+Q4/Q26S/CAvd28Un7Bp4Ip6A8AgggUHgBBliFt+KbCCBgA4GMX1fJ1jv62yAJEZws4ClXQaq986GTW6Q3BBCwqUB+vsj1/06TnQd4fNCmW+SYWK/2DUidCi7H9EMjCCDgfAEGWM7fYzpEwFECuYcOysarOjiqJ5qxp0DFF16VQKMm9gxHKgQQcKzAtxtzZdi7GY7tj8bsI/Dx0BgJeKPsE4gkCCCAwD8IMMDiJ4IAAtoJqAGWGmTxQcBKgVK9+kup3tztZ6UxayOAwN8FXv80S6Ytz4YGAUsFyiREydRbYyytweIIIIBAqAUYYIValPUQQMByAfUIoXqUkA8CVgr4ataWymMnWVmCtRFAAIG/CQx8M13W7cpDBgFLBc6p7pZnevgtrcHiCCCAQKgFGGCFWpT1EEDAcgF1iLs6zJ0PAlYLJD/5osQ0O9/qMqyPAAIIBAVWb8+TwRPS0UDAcoErm0XL4Pa8gdByaAoggEBIBRhghZSTxRBAIBwCKVMmyL7xY8NRihqGCyRc1lXK3nmv4Qq0jwAC4RKY/GW2vLU4K1zlqGOwwJ0dfdK5CW8gNPgnQOsIaCnAAEvLbSM0AmYLHPl8kex87AGzEeg+LALukolS5a1p4o5PCEs9iiCAgNkCQyZnyA+bcs1GoPuwCIy8zi+Nq7rDUosiCCCAQKgEGGCFSpJ1EEAgbAKZ69fKlpt7ha0ehcwWKDvkAUno2NlsBLpHAAHLBbbuz5M+Y3l80HJoCgQFZt4dI3F+3kDIzwEBBPQSYICl136RFgEERCQ/M1PWX34hFgiERSD2vFZS4bHnw1KLIgggYK7A1K+y5Y3PeHzQ3F9A+DovVyJKpgzmDYThE6cSAgiESoABVqgkWQcBBMIqsPnGayRry6aw1qSYuQJV3pgi3mo1zAWgcwQQsFyAtw9aTkyB/wq0OMMtj3XjDYT8IBBAQD8BBlj67RmJEUBARHY9PVwOL5qPBQJhEUjqO1ASe/YNSy2KIICAeQJL1+TIIzMyzWucjiMi0KtVtNzQmjcQRgSfogggUCwBBljF4uNiBBCIlMCBD6bK3n+/FKny1DVMwHdGXak8ZoJhXdMuAgiES+DRDzNlyW854SpHHcMFRlzlk1Z1eAOh4T8D2kdASwEGWFpuG6ERQCBj1Y+y9a6BQCAQNoHkZ0ZLTJNzw1aPQgggYIbAht15MmAch7ebsdv26PKdQTFSoSQHuNtjN0iBAAJFEWCAVRQtvosAArYRyM/KkvWXtbZNHoI4X6BEl6ukzG33OL9ROkQAgbAKvLk4S6Z8mR3WmhQzVyDGGyX/GcoB7ub+AugcAb0FGGDpvX+kR8Bogc0DekrWHxuMNqD58Al4kspIlbemiismNnxFqYQAAo4WyMgW6f9Gmuw4kO/oPmnOPgINK7vlpV4c4G6fHSEJAggURYABVlG0+C4CCNhKYNdzj8nhT2bbKhNhnC1Q9q77JOHSK5zdJN0hgEDYBOb+mCPPz+bw9rCBU0i6nhMtt13CAe78FBBAQE8BBlh67hupEUBARA7OfF/2vPI8FgiETcB/ZgOpNHpc2OpRCAEEnC0w7N0M+XZjrrObpDtbCQy51CeXnsUB7rbaFMIggEChBRhgFZqKLyKAgN0EMn5bJVtv72+3WORxuEC5YcMlvl0nh3dJewggYLXAT5tz5a53Mqwuw/oIHCcw9saA1C7vQgUBBBDQUoABlpbbRmgEEFAC+bm5sr5jSzAQCKtAoHETqfj8q2GtSTEEEHCewMi5mTL7+xznNUZHthVwRYksuI9zHG27QQRDAIF/FGCA9Y9EfAEBBOwssOXm3pK5/nc7RySbAwXKP/SkxLVu68DOaAkBBMIh8Nv2PLl1Qno4SlEDgaMC9Sq65OU+AUQQQAABbQUYYGm7dQRHAAElsPvFp+TQnJlgIBBWgZhm50nyky+FtSbFEEDAOQLPfpwp83/i7ivn7KgenfzrnGi5lQPc9dgsUiKAwAkFGGDxw0AAAa0FDs7+UPa89IzWPRBeT4EKjz0vsee10jM8qRFAIGICq7bkyh2TOPsqYhtgcOH7uvikXQMOcDf4J0DrCGgvwABL+y2kAQTMFlCPD6rHCPkgEG6B2JYXSoVHGJ6G2516COgu8OSsTFm0iruvdN9HHfNPuDkglUtxgLuOe0dmBBD4U4ABFr8EBBDQXmDDv9pL3pHD2vdBA/oJJD/zssQ0aaZfcBIjgEBEBH7YlCtDJnP3VUTwDS8a64uSWUNiDFegfQQQ0F2AAZbuO0h+BBCQHcOHSeqXS5BAIOwCcRe1l/L3Pxb2uhREAAE9BR77MFMW/8bdV3runt6pm1Z3y7M9/Ho3QXoEEDBegAGW8T8BABDQX+DAB1Nl7785UFv/ndSzg0ovvib+Bo31DE9qBBAIm8C3G3Jl2FTuvgobOIWOE+jZIlr6tfGiggACCGgtwABL6+0jPAIIKIHM31fLlsE3gIFARAQSOlwuZYc+GJHaFEUAAX0Ehs/IkGVrcvUJTFJHCTzazS8tz3A7qieaQQAB8wQYYJm353SMgCMFOAfLkduqTVOVx0wQ3xl1tclLUAQQCK/A8nW58sB07r4KrzrVjhWYdluMlI6PAgUBBBDQWoABltbbR3gEECgQ4BwsfguRFIhv20HK3TcikhGojQACNha4d2qGfLOBu69svEWOjlaplEvevjng6B5pDgEEzBBggGXGPtMlAo4XOPD+FNn72mjH90mD9hUoP/wpiWt1kX0DkgwBBCIiMO+nHHnu48yI1KYoAkrgqnOjZVA7zr/i14AAAvoLMMDSfw/pAAEERCRj1Y+y9a6BWCAQMQF/vYZSadQbEatPYQQQsJ9ARrbIbW+ny4bdefYLRyJjBNTbB9VbCPkggAACugswwNJ9B8mPAAJBgfycHNl4dSfJO3IYEQQiJlB64O1SslvPiNWnMAII2Etg8hfZ8taSLHuFIo1RAtFukY/viRWPy6i2aRYBBBwqwADLoRtLWwiYKLDjoaGSunyZia3Ts00E3KWSgndhRZdPtkkiYiCAQKQEtqfkya1vZ8jBtPxIRaAuAtKqjltGXOVHAgEEEHCEAAMsR2wjTSCAgBJImTJe9o1/DQwEIipQoks3KXPb0IhmoDgCCEReYPT8LJn5XXbkg5DAaIE7O/qkcxOP0QY0jwACzhFggOWcvaQTBIwXSFu5QrYPu914BwAiL1DxuVckcNY5kQ9CAgQQiIjAz1ty5c5JGRGpTVEEjhV466aAVC3N84P8KhBAwBkCDLCcsY90gQACIpKXlip/XNeVc7D4NURcIObcFpL8xMiI5yAAAghERmD4jExZtiYnMsWpisB/BWqXd8nYGwN4IIAAAo4RYIDlmK2kEQQQUAI7H3tAjny+CAwEIi5QdsgDktCxc8RzEAABBMIrsPi3HHnsw8zwFqUaAicQuLp5tNx8sRcbBBBAwDECDLAcs5U0ggACSuDQ7I9k90tPg4FAxAW8VaoFD3R3xcVHPAsBEEAgfAK3vZ0uv27LC19BKiFwEoHHrvZLi9pufBBAAAHHCDDAcsxW0ggCCCiB7B3bZFPvq8BAwBYCiT37SlLfgbbIQggEELBe4K0lWTL5Cw5ut16aCv8kEOeLksm3BkT9kQ8CCCDgFAEGWE7ZSfpAAIGjAtuH3SZpK79BBIGIC0R5vcG7sHy16kQ8CwEQQMBaga/W5sqD73Fwu7XKrF5YAXXnlboDiw8CCCDgJAEGWE7aTXpBAIGgQMq0SbJv3Bg0ELCFQMw550nyUy/ZIgshEEDAGoGDafkydEqGbNjNo4PWCLNqUQXU2VfqDCw+CCCAgJMEGGA5aTfpBQEEggKZa1fLlkE3oIGAbQQSe/SRpBtvsU0egiCAQGgFXpybKR9/z1sHQ6vKasUReLVvQOpUcBVnCa5FAAEEbCfAAMt2W0IgBBAIhYAaYKlBFh8E7CJQ/qEnJa51W7vEIQcCCIRIYN5POfLcx7x1MEScLBMCgaqlXfLWTYEQrMQSCCCAgL0EGGDZaz9IgwACIRJQjxCqRwn5IGAXgegKFSX5mdGi/sgHAQScIbB5b17w0cF9R/Kd0RBdOEKgcxOP3NnR54heaAIBBBA4VoABFr8HBBBwpIA6xF0d5s4HATsJqDuw1J1YfBBAwBkCw2dkyrI1PDrojN10ThcPdPVJ23oe5zREJwgggMB/BRhg8VNAAAHHCmzqfZVk79jm2P5oTE8BdRaWOhOLDwII6C0wbXm2vP5plt5NkN5xAh6XyJRbYyQpLspxvdEQAgggwACL3wACCDhWYPdLT8uh2R85tj8a01dAvZVQvZ2QDwII6Cnw85ZcGTo5Q3J46aCeG+jg1E2queW5nn4Hd0hrCCBgsgADLJN3n94RcLjAkc8Xyc7HHnB4l7Sno4CvRu3geVjukok6xiczAkYLHErPl/unZchv25leGf1DsGnzN7T2Sq9W0TZNRywEEECgeAIMsIrnx9UIIGBjgbwjh0U9Rph7+JCNUxLNVIGEDpdL2aEPmto+fSOgrcCTszJl0SrOvdJ2Ax0e/MXr/dKoitvhXdIeAgiYKsAAy9Sdp28EDBHY9dTDcvjTTwzpljZ1EygzeIiU6Hq1brHJi4CxAm8vzZKJS7ON7Z/G7S1QOcklEwYG7B2SdAgggEAxBBhgFQOPSxFAwP4ChxfMkV3PPmr/oCQ0UiDK55OKz7ws/vqNjOyfphHQSWDhqhx5alamTpHJapjAtedHy4CLvIZ1TbsIIGCSAAMsk3abXhEwUCD3QIps6tNN8tJSDeyelnUQUOdhlX/kaYmuUFGHuGREwEgBdd6VOvdKnX/FBwG7CozuHZD6lVx2jUcuBBBAoNgCDLCKTcgCCCBgd4Gdjz8gR5YssntM8hksoO7ASn56lLj8PPph8M+A1m0qwKHtNt0YYh0n0LCyW17qxdsH+VkggICzBRhgOXt/6Q4BBESn4wwnAAAgAElEQVTk0Lz/yO4XnsACAVsLxJxzniQ/9ZKtMxIOARMFOLTdxF3Xr+eBF3ule3PePqjfzpEYAQSKIsAAqyhafBcBBLQUyNm3J/gYYX4mZ5douYEGhY5r3VbKP/SkQR3TKgL2FuDQdnvvD+n+FHBFSfDw9oqleHyQ3wQCCDhbgAGWs/eX7hBA4L8CO0bcK6nLFuOBgO0FEjpcLmWHPmj7nAREwOkCHNru9B12Tn+t6nhkxFU+5zREJwgggMBJBBhg8dNAAAEjBA7N/kh2v/S0Eb3SpP4CJbpeLWUGD9G/ETpAQFOBZWtyZcQHGZLHme2a7qBZsYd19sklDT1mNU23CCBgpAADLCO3naYRME8gZ/fOPx8jzMkxr3k61lIg6cZbJLFHHy2zExoBnQWWr/tzeJXFf13ovI3GZC8VGyXjBwYkzh9lTM80igAC5gowwDJ37+kcAeMEdjw0VFKXLzOubxrWV6Dc/Y9K/EWX6NsAyRHQTODbjbkyYkampGVx65VmW2ds3MvP9shdnXh80NgfAI0jYJgAAyzDNpx2ETBZ4OCsGbLn5edMJqB3DQUqjR4n/jMbaJicyAjoJfDDJnXnVaYcSmd4pdfOmZ32yWv80rym22wEukcAAWMEGGAZs9U0igAC2du3yaYbuonk8w8n/Br0Eqg+bba4SyXpFZq0CGgksGpLroz4MFP2H+G/HzTaNuOjVi/jknEDAsY7AIAAAuYIMMAyZ6/pFAEERGTHg0Mk9esvsEBAO4Fa878UcfGKdO02jsC2F/hte548+kGG7D7E8Mr2m0XA4wSubxktfS/0ooIAAggYI8AAy5itplEEEFAChxfOlV3PjAADAS0Fany0UFyxcVpmJzQCdhRYuzNPHv0wU7an5NkxHpkQOKXAq30DUqcC/2KDnwkCCJgjwADLnL2mUwQQEJH87GzZPKCnZG/bggcCWgpUmzJLPGXKapmd0AjYSWDj9+vl0RXJsnkfwys77QtZCidwdlW3PH+dv3Bf5lsIIICAQwQYYDlkI2kDAQQKL7B/wuuyf/Jbhb+AbyJgM4Eqb04Vb5VqNktFHAT0EUj/+QfZNvIZGdvgEfk+s5I+wUmKwH8FBrf3ypXNovFAAAEEjBJggGXUdtMsAggogaw/NgTvwuKDgM4ClV8ZL746Z+rcAtkRiIhA6rLFsnv0s5Kbsl+kck0ZU+8R+SkrOSJZKIrA6Qh4PSITBsZIuRJRp3M51yCAAALaCjDA0nbrCI4AAsUR2PnEg3Jk8cLiLMG1CERcoOJzYyRwVtOI5yAAAroIHJozU3aPekYk75jHBqvWltF1R8gvWeV0aYOchgu0qeeRh7r6DFegfQQQMFGAAZaJu07PCCAgqV8skR2PDEMCAe0FKjz6nMSef4H2fdAAAlYLpEydKPvefPWEZfKr1ZWX6gyX1VmcL2f1PrB+8QUeuMInbet7ir8QKyCAAAKaCTDA0mzDiIsAAqET2HJLH8lctyZ0C7ISAhESKHffCIlv2yFC1SmLgP0F9r7+shx4b/Ipg+bXqCcv1Boua7NL278hEhorUCYhKvj4oJ/jr4z9DdA4AiYLMMAyeffpHQHDBVKmTZJ948YYrkD7ThEoe+e9knBZV6e0Qx8IhEQgPytLdo96Wg5/MqdQ6+XVbCDP1hwuG7NLFer7fAmBcAt0PSdabrvEG+6y1EMAAQRsIcAAyxbbQAgEEIiEQM6uncHD3PPS0yJRnpoIhFyg9MDbpWQ3XlAQclgW1FIgZ+8e2f3iU5K24ssi5c+r3Uieqj5cNmeXLNJ1fBmBcAiM7u2X+pXc4ShFDQQQQMB2AgywbLclBEIAgXAK7B75pByaOyucJamFgKUCpXr1l1K9+1tag8URsLtA5oZ1snvkE5K55rfTipp7xlnyRNXhsi0n4bSu5yIErBBoeYZbHu3mt2Jp1kQAAQS0EGCApcU2ERIBBKwSSFu5QrYPu92q5VkXgYgIxF1wkZQeeId4ypWPSH2KIhBJgbTvv5HdLzwpObt2FCtGbt0mMqLycNmVE1esdbgYgVAJDL/SJ63rcnh7qDxZBwEE9BNggKXfnpEYAQRCLLBtyC2S/tP3IV6V5RCIrIC3clVJGni7xDZvGdkgVEcgjAKHF86V3aOekfyMjJBUzTmzmQyv9LDszYkJyXosgsDpCtRNdsmYGwKneznXIYAAAo4QYIDliG2kCQQQKI7Awf98IHtGP1ucJbgWAdsKJPUbJInX9rZtPoIhECqBfW+8IinT3wnVckfXya7fXB6s8LAcyOXRrZDjsmChBW69xCv/OodXDxYajC8igIAjBRhgOXJbaQoBBIoioA5x3zLwesnesb0ol/FdBLQRiL+4o6gD3t2JvFlNm00jaKEFsv7YIHtfHy1p3ywv9DVF/WJ2g/PlvvIPyeFcX1Ev5fsIFFugTHyUvNE/IPGBqGKvxQIIIICAzgIMsHTePbIjgEDIBPa//brsf+etkK3HQgjYTcBXs3bwkcKYs5vZLRp5EDhtgSOfLQgOr9QbB63+ZDVsKcPKPiRpedwFY7U16x8v0OP8aOl/kRcWBBBAwHgBBljG/wQAQAABJZC9dbNsHthL8rMyAUHAuQIuV/Bw95JXXuPcHunMGIF9b/1bUt59O6z9Zja6QIaWfliy8l1hrUsxcwVcURK8+6paGX5z5v4K6BwBBAoEGGDxW0AAAQT+K7D7xafk0JyZeCDgeIGETl2CjxS6Ynm7muM324ENZm3ZJPtef1lSly+LSHcZjS+Uu5Ielrz8iJSnqGEClzT0yLDOPLpq2LbTLgIInESAARY/DQQQQOC/AupNhOqNhHwQMEHAX7e+lL75DvHXb2RCu/ToEIEjn3/65yODu3ZGtKP0sy+SO0s+GNEMFDdD4Nkefmla3W1Gs3SJAAII/IMAAyx+IggggMAxAjseHCKpX3+BCQJGCLj8ASnVu7+UvPo6I/qlSb0F7HZWYVqTdnJXifv0RiW9rQXOremWp67h7Ze23iTCIYBAWAUYYIWVm2IIIGB3gSOLF8jOJx6ye0zyIRBSgUCjsyXx2t4S0+z8kK7LYgiEQiB7+7bgXVepXywJxXIhXSO16SVyd8KwkK7JYggUCAy/0iet63oAQQABBBD4rwADLH4KCCCAwF8EtgzqI5lr1+CCgHECJbp0k8Rre4mnTDnjeqdhewoc/Gi6pEyfLDl7dtkzoIgcOaejDIm/x7b5CKanQOMqbhl5PXdf6bl7pEYAAasEGGBZJcu6CCCgrcCBGe/K3rGjtM1PcASKI+ApV14Sr+ktJTpfWZxluBaBYgmkrfhKUt57R9J/+K5Y64Tr4kPNLpV74oaEqxx1DBBQB7erA9z5IIAAAgj8T4ABFr8GBBBA4C8CuQcPyJabrpec/XuxQcBYgdjmLaXkNb0k0PAsYw1oPPwC2du2BO+4OjTno/AXL2bFg+deLv8Xe1cxV+FyBETqVHDJq30DUCCAAAII/EWAARY/CQQQQOAEAvveeEVSpr+DDQLGCyRe0yt4PpYrLt54CwAsFMjPl5T3JsuB6ZMl92CKhYWsXfpA8y4yLOYOa4uwuuMF7uzok85NuPvK8RtNgwggUGQBBlhFJuMCBBAwQSBrwzrZPPB6E1qlRwT+UcBbtUbwbKz4dp3+8bt8AYGiCqQuWxwcXmX8+nNRL7Xl91PO6yr3Bm6zZTZC2V+gWmmXjO0XkGi3/bOSEAEEEAi3AAOscItTDwEEtBHYM+oZOfjxh9rkJSgCVgvE/X979wFlVXX2f/y50zswDL0ovfdQpEoXUWMHC5YgNhITjeY1xl5iYjQmMWIJiBr1b4nBShGFoFgoUqQI0mFmqMP0cqf+13PGOw4ww9w7c8sp37MWizL37P08n33frPX+3GefsydIk8uvlugu3QM9FeM7QKB4zy5jp2vup4ts123GWRfLPTGzbdcXDQVe4ObxUXLZ0MjAT8QMCCCAgAUFCLAsuGiUjAACwRFw79ohqbOvk4qysuBMyCwIWEQgaeqF0mjqhQRZFlkvs5VZ4XZXPi74zmtSXlBgtvL8Vs+x4ZfJH6Jv9tt4DGR/gZaNXPLCzFhJiHHZv1k6RAABBOohQIBVDzRuQQAB5wgc/edTkv3+O85pmE4R8EGAIMsHLD4qFSUlkrP4Q8lZ+L64d253hMjREdPk3qgbHdErTTZc4LrRUTJjJLuvGi7JCAggYFcBAiy7rix9IYCAXwSK9+6WA7Ovl4pit1/GYxAE7ChAkGXHVfVfT+X5+ZKz+AMjvNL/TXXadXjkFXJ/5A1Oa5t+fRRISXTJc9fHSnICu698pOPjCCDgIAECLActNq0igED9BI499zfJ+u+b9buZuxBwkABBloMW24tWyzKPV+64WvyBlKSneXGHfT9yaNRV8kDEL+zbIJ01WOD6MVFy9Qh2XzUYkgEQQMDWAgRYtl5emkMAAX8IFB/YJ6mzr5fyQvue1eIPJ8ZAwCNAkOXs70Lp4UNVO65Kjx11Nka17tNHz5CHwq/DA4FTBFo2rtx9lRTL7iu+HggggMDpBAiw+H4ggAACXggce/EZyXrndS8+yUcQQIAgy5nfAQ37c40dVx9KWU62MxHq6Dpt9LXycPg12CBwgsCssVEy/Sx2X/G1QAABBOoSIMCqS4ifI4AAAiJSkp5qnIVVnpeLBwII+CiQcPYESTx7osSPGOPjnXzcCgL6xlbPGVcVRUVWKDmkNe4fc708FnZ1SGtgcvMItE0OkznXx0h8NLuvzLMqVIIAAmYVIMAy68pQFwIImE4gY94cyXzzVdPVRUEIWEUgunM38YRZES1aWqVs6qxJoKJC8r9cIXlffS65ny0WKS/HyQeBfWfPlD+6rvThDj5qV4FbJkTJpUPYfWXX9aUvBBDwrwABln89GQ0BBGwsoOe6HJh9nZRlZ9m4S1pDIPACYbFxRpClv+IGDgn8hMzgN4Gi7zcbwVX+V5+LPjLIVX+BPWfPkj+5ptd/AO60vMCZzXT3VaxER1i+FRpAAAEEgiJAgBUUZiZBAAG7CBx/+UU5/vpLdmmHPhAIuUBs3wGSMKYyzApPahTyeijgVIHSI4ckT0OrL1dI4cZ1EPlRYNfYm+QJudyPIzKUlQR+NSlKLvwZu6+stGbUigACoRUgwAqtP7MjgIDFBPSNWvpGwtLjxyxWOeUiYG6BiOSUql1ZMT16m7tYB1RXUVr6406rFUZ4VeF2O6Dr0LS4c9yt8peKS0IzObOGTKBzi8rdV+FhISuBiRFAAAHLCRBgWW7JKBgBBEItoOdg6XlYXAggEBiBuJ8NE92Zpb9ievUNzCSMWqNA0eaNlbutvlohJelpKAVJ4Idxv5SnKi4K0mxMYwaB26dEy3kDeHbQDGtBDQggYB0BAizrrBWVIoCASQQqSool9bZZ4t653SQVUQYC9hWIbNWmMsjq01/ihwyX8CbJ9m02BJ2VHj0ihZs3StHmDVK4aaMU79kZgiqYUgW2jb9Nni7/ORgOEOjbPlyevjrGAZ3SIgIIIOBfAQIs/3oyGgIIOEQg99PFcvjPDzqkW9pEwDwCuiMrtv8gI8yK6dnHPIVZpJLyoqKqsKpw47dStOU7i1TujDK3TviN/L3sfGc06+AuH7o0RkZ2DXewAK0jgAAC9RMgwKqfG3chgAACcvD+uyT/6y+QQACBEAmEN24icQMHS9yQ4cav8MSkEFVi7mmLtm2Rwg3fSuH6tVKwYa1Iebm5C3Z4dZsn3CHPlE11uIJ92x/bM0LuvTDavg3SGQIIIBBAAQKsAOIyNAII2FtA38aVduet9m6S7hCwkEBk67YS3amLRHXsYvwe3bGLRLRoaaEOGl5qWVamuHfvkOJdO6Rw0wYp3LBWygsLGz4wIwRV4LsJd8qzZVOCOieTBV7A5RJ55tpY6dGak9sDr80MCCBgRwECLDuuKj0hgEDQBI4+8xfJ/uDdoM3HRAgg4JtAWEJiVZgVpaHWj8GWhFn//4EsPrBPinf9IO5dO6pCq9IM3pDq2zfEvJ/eMPF38lzpZPMWSGU+C1w6JFJumRDl833cgAACCCBQKUCAxTcBAQQQaIBASXqqpP56luiuBy4EELCOQFSHTpW7tc7oIBEpzSt/Nav83RVtrsd7dAdV8e4dlUHVrh1Vf9YXSnDZW2DdxLvlhdKJ9m7SId2lJLqM3VfNk1wO6Zg2EUAAAf8LEGD535QREUDAYQKZb74qGfPmOKxr2kXAvgLhSY0kIqWZhFcLtSrDrWZVQVdYXHy9AMpysqU8N0eq/16WkyPludmiv5flZku5/m58rvLfygvy6zUXN9lDYM2ke2RuyXh7NOPgLm4aFyWXD4t0sACtI4AAAg0XIMBquCEjIICAwwV0F0TqbbPEvXO7wyVoHwEEEEAgEAKrJt0rL5WMDcTQjBkEgW6twozdV+HWf3I5CFpMgQACCNQuQIDFtwMBBBDwg0Dup4vl8J8f9MNIDIEAAggggMCpAl9Pul9eLhkDjQUF7vl5tIzvFWHByikZAQQQMJcAAZa51oNqEEDAwgIH779L8r/+wsIdUDoCCCCAgJkFvpz8oLxaPMrMJVLbSQLDu4bLI5fG4IIAAggg4AcBAiw/IDIEAgggoAKFG9dJ2p23goEAAggggEDABD6f/LC8XjwiYOMzsP8EXC6Rv8+IkV5tw/03KCMhgAACDhYgwHLw4tM6Agj4X+Dos09J9nvv+H9gRkQAAQQQQEAFwsJk+cSH5c3is/AwucAVZ0XKDWOjTF4l5SGAAALWESDAss5aUSkCCFhAoDTjmKTdfpOUHEyzQLWUiAACCCBgRQFXRIR8Ov5hebt4qBXLd0TNZ6aEyd+viZGEGJcj+qVJBBBAIBgCBFjBUGYOBBBwlEDOwvflyNOPO6pnmkUAAQQQCK6AKypaPhn3kPzHPTi4EzObVwL/d360TOrDwe1eYfEhBBBAwEsBAiwvofgYAggg4IvAwQf/T/K/XOHLLXwWAQQQQAABnwRcMbGyaMxDsqB4kE/38eHACozuHiEPXBwd2EkYHQEEEHCgAAGWAxedlhFAIPACRdu2GI8SVpSWBn4yZkAAAQQQcKyAKy5ePh79kLzvHuBYAzM1Hhku8vdrYqVbqzAzlUUtCCCAgC0ECLBssYw0gQACZhQ4/sqLcvy1l8xYGjUhgAACCNhIICwhUd4f+ZB85O5no66s2cqMkZFy3WgObrfm6lE1AgiYXYAAy+wrRH0IIGBZgQq3W1Jvv0ncO7ZZtgcKRwABBBCwhkBYUiP571kPyaLiPtYo2IZVdmoRJn+fESOxURzcbsPlpSUEEDCBAAGWCRaBEhBAwL4CeZ8vk0OP3GPfBukMAQQQQMA0AmGNk+U/wx6UJe5epqnJSYX84efRMq4XB7c7ac3pFQEEgitAgBVcb2ZDAAEHChx58lHJWfKRAzunZQQQQACBYAuEJafIW0MelE/dPYI9taPnO6dvhNx1Hge3O/pLQPMIIBBwAQKsgBMzAQIIOF2gJHW/8ShhWVam0ynoHwEEEEAgCAJhTZvLGz97UJYXdwvCbEzRuolLnroqVpon8egg3wYEEEAgkAIEWIHUZWwEEEDgR4Gsd/+fHHv+73gggAACCCAQFIGwZi3l3wMflM+LuwRlPidP8vsLomVCbx4ddPJ3gN4RQCA4AgRYwXFmFgQQQEDSf/crKVi/BgkEEEAAAQSCIuBq0UZeHfCArHR3Csp8Tpxk6oAIuWMKjw46ce3pGQEEgi9AgBV8c2ZEAAGHChRu2iDpd82WirIyhwrQNgIIIIBAsAVcLdvJ/H4PyNfFHYI9te3na980TJ66KkaSE3h00PaLTYMIIGAKAQIsUywDRSCAgFMEMt96VTLmznFKu/SJAAIIIGACAVfrM2RunwdkdfEZJqjGPiXcd1G0nN2DRwfts6J0ggACZhcgwDL7ClEfAgjYTuDg/XdJ/tdf2K4vGkIAAQQQMK+Aq20Heb7XA7KuuJ15i7RQZT8fFCm3TY6yUMWUigACCFhfgADL+mtIBwggYDGB4j27JO2u2VKWnWWxyikXAQQQQMDKAq52neTZHg/IxpI2Vm4j5LV3aB4mf70qRpJieXQw5ItBAQgg4CgBAixHLTfNIoCAWQSyP14gR//2Z7OUQx0IIIAAAk4ROKOLPNPtAdlc0sopHfu9z4cuiZaR3Xh00O+wDIgAAgjUIUCAxVcEAQQQCJHA4SceltylC0M0O9MigAACCDhWoEN3+VuX++T7kpaOJahv45cOiZRbJvDoYH39uA8BBBBoiAABVkP0uBcBBBBogEDp0cOSdtcvpSTtQANG4VYEEEAAAQR8F6jo2FP+2vk++aGkue83O/SOXm3C5C9XxUo0m68c+g2gbQQQCLUAAVaoV4D5EUDA0QJ5Kz6VQ4/e62gDmkcAAQQQCI1ARefe8kTH+2R3SUpoCrDQrC6XyJNXxkj/M8ItVDWlIoAAAvYSIMCy13rSDQIIWFDg2JynJWvBWxasnJIRQAABBKwuUN6lr/zpzPtkX2my1VsJaP0zz46SK4dHBnQOBkcAAQQQOL0AARbfEAQQQCDEAuWFBZJ+1y+laPvWEFfC9AgggAACThQo79pfHmt/n6SWNXZi+3X2PLxLuDxyWUydn+MDCCCAAAKBFSDACqwvoyOAAAJeCRR8u0rS7/61V5/lQwgggAACCPhboKz7QHmk7f1ysCzR30NberzGcS558qoY6dAszNJ9UDwCCCBgBwECLDusIj0ggIAtBI6/OleO/3uuLXqhCQQQQAAB6wmU9hgsD7a5T46WxVuv+ABVfMe50TK1P6e2B4iXYRFAAAGfBAiwfOLiwwgggEBgBQ4//oDkLlsS2EkYHQEEEEAAgVoESnsNlfta3ifHy2MdbzSlX4TcOTXa8Q4AIIAAAmYRIMAyy0pQBwIIICAiZTnZkn7Pb8S9/Xs8EEAAAQQQCIlASe+z5J4W90pOuXPPfTojJcx462Bygiska8CkCCCAAAKnChBg8a1AAAEETCZQtHWTpN9zu5Tn55msMspBAAEEEHCKQHGfEXJ383slvzzKKS2f0OdDl8bIyK7hjuydphFAAAGzChBgmXVlqAsBBBwtkLt0oRx+4mFHG9A8AggggEBoBdx9R8ldTe8VtzjrDKhZY6Nk+lmRocVndgQQQACBUwQIsPhSIIAAAiYVyJj/gmS+Md+k1VEWAggggIATBIr6j5HfNrlXSsUZb+E7t3+E/PZczr1ywnebHhFAwHoCBFjWWzMqRgABBwkcevQPkrfiMwd1TKsIIIAAAmYTKBwwVn7T+F6zleX3evq1D5fHp8dItLM2nPndkQERQACBQAkQYAVKlnERQAABPwiUZWYY52G5d/7gh9EYAgEEEEAAgfoJFAwcL7c3uqd+N1vgrpRElzw+LUY6NnfGTjMLLAklIoAAAqcIEGDxpUAAAQRMLlC4aYMc1EPdiwpNXinlIYAAAgjYWSB/0ES5I+luW7b44CXRMqobW69subg0hQACthEgwLLNUtIIAgjYWSBn8Ydy5KnH7NwivSGAAAIIWEAg72fnyG8T77JApd6XyKHt3lvxSQQQQCCUAgRYodRnbgQQQMAHgYy5cyTzrVd9uIOPIoAAAggg4H+B3MHnyp0Jv/X/wCEYkUPbQ4DOlAgggEA9BQiw6gnHbQgggEAoBA499HvJW7k8FFMzJwIIIIAAAlUCOUPOk7vib7e0CIe2W3r5KB4BBBwoQIDlwEWnZQQQsK5A2fEMSf/DHeLeud26TVA5AggggIAtBLKHXiC/i/u1JXtpnuSSP14eIx04tN2S60fRCCDgTAECLGeuO10jgICFBYq2bjJCrPK8XAt3QekIIIAAAnYQyBx2odwd+yvLtfLY5TEyrHO45eqmYAQQQMDJAgRYTl59ekcAAcsK5C5bIocff8Cy9VM4AggggIB9BI6fdbH8Pma2ZRq6bXKU/HxQpGXqpVAEEEAAgUoBAiwLfxP2798vc+fOlZiYGJk9e7Y0atSoxm7Kysrk3XfflW+//VZat24tV199tTRt2tSUnX/66afyySefSL9+/eSqq66qqjEtLU0yMzOlS5cuEh0dXfXvWVlZ8sorr0hRUZHMmjVLmjRpIsuXL5elS5fKxIkTZezYseJyuUzZK0Uh0FCBzDfmS8b8Fxo6DPcjgAACCCDQYIGM4ZfKPdG3NHicQA8wbVik3DguKtDTMD4CCCCAQAAECLACgBqsIb0JsCoqKuSzzz4zAp327dvLjBkzJCkpKVgl+jxPTQFWTk6OzJkzR44fPy5TpkwxQqnqlyfEKikpkQ4dOsjatWsJr3yW5warChx56jHJWfyhVcunbgQQQAABGwkcHXG53Bt1k2k7OrtHhNx30U//IdS0hVIYAggggECNAgRYFv5ieBNg6c6lBQsWSGRkpBFexcXFmbrjmgIsDaZee+012blzp0yfPl369OlzSg8acv373/8W7fecc86RUaNGsfPK1CtNcf4SqCguNs7DKtyw1l9DMg4CCCCAAAL1FjgycrrcFzmr3vcH6sYercPkj9NiJCmWnfmBMmZcBBBAINACBFiBFg7g+N4EWAGcPiBD1/YIYUAmY1AEbCJQvH+vHPzDHVJyKN0mHdEGAggggICVBQ6NulIeiJhpmhaSEyrfONilZZhpaqIQBBBAAAHfBQiwfDczzR0EWKZZCgpBIOQCBau/MnZicSGAAAIIIGAGgYOjrpYHI643Qyny0CXRMrJbhClqoQgEEEAAgfoLmD7A0sO59VDvjRs3Sm5uroSFhUlKSoqMGzdO+vfvb/z95EsPLdcDy//3v/9JRkaG6DlQiYmJxsHgkyZNMg49P/k6eR49+Ltx48YyfPhw45c+gue5srOz5dlnnzX+euONN8qWLVtk5cqVov+u9bRr104uvvhiadWqleijbQsXLpRNmzaJPgqn4+gjcJMnTzYOHD/5Ki8vl82bN4vuRDpy5E9SO1oAACAASURBVIhRe211nBxgJSQkyOuvv27cP2TIELnkkktOeYzuo48+ks8//1x69uxpPFIYHl7z64O1Xn0k78wzz5TzzjtPPvzwQzlw4IDx91/84hcSFVV5+GV91kd72rVrlyxatMh45E+v5s2bG/Ps27fPOK+r+iHuOsdLL70ke/fuNWo++RFCPdxdz/nSvgsKCiQiIsI4rF4fJezUqROPEtb/fx+402IC2R/8R44+86TFqqZcBBBAAAG7CqSNvkYeDr82pO3dOiFKLhnCGwdDughMjgACCPhJwNQB1qFDh+Tll182Du/WUCI+Pl40nMrPzzeCnb59+8pll112wlvpNOx46623jFBJwyQNdfTKy8sTDYc0KNEAJjk5uYpQgyCdRz+jAZPOU1paWjXPoEGD5NJLL60KezwBls6lwdjRo0eNezT08tSmZ01pWKYhmn5ef64168/1atasmfHWPA2nPFf1twXqWCfX3rlzZyPAiY2NNW6paQeWBndvv/22EfLddNNNJxzYruHOv/71L0lPT5fLL79ctK/aLk+A5THXXvXyBFgaAtZnfdRA3xKooaSuh2dd1UX7Vzf9s7cBVk1rp0GhjqHrr2vAmwj99L8WDGMJgWMv/EOy/vOGJWqlSAQQQAAB+wukjrlOHgmbEZJGrzgrUm4YyxsHQ4LPpAgggEAABEwbYGkAMXfuXGOHTo8ePWTatGlVB5Drv+nuIA22xowZI+eee27VLhtPgKMBlQZVGhTppTuxXnnlFSN0qb47qbCw0Ah1dEwda+LEiVW7rXbv3i2vvvqquN1uIzjSXUt6eQIsffudzqM/a9OmjfEzDbN0t5DOp5f++xVXXGEEZ3qlpqYaY+q9uuNo9OjRVcu6bNkyWbJkibF76Oqrr5amTZueUPvhw4fl/PPPl5EjRxr/XlOApeM+99xzxs6va6+9Vrp37141vufz0dHRcvPNN1eNX9P3yhNg6c9atmwpF1xwgdGLBlAaoGkYVp/10V1c8+bNE3Wv7q3hle4M091XGh56E2Bpr7p2x44dk2HDhhmeGkBqjbob65133jFCspkzZxpvJ+RCwCkChx65R/I+X+aUdukTAQQQQMDkAvvH/EIeC7sqqFWePzBCfnMObxwMKjqTIYAAAgEWMG2A5QmiNIDSnUS606n6pW+k011TGsboY3wtWrQwfvzmm2/KunXrZMKECcbum+rXhg0b5I033jhhF5EGTStWrDB2Ao0fP97YKVX9evfdd2XVqlVG0KQBiV6eAEtDNg2JunbtesI9a9asMcITfczuuuuuE905Vf3yPMZXPaTROp5//nnjMUPtR0Os6tfWrVuN0E4fS9SdWxoi1RRgaXijNa9evVqGDh1qPEbouTwHpPfu3VuuuuqqWh8f1M97AiwN6HQ+T5jmGau+6+Px7NWrlxHSVX+EUWvXRxX1cUxvAiwNvNSy+q4wT306lj66qWt7skOA/2+K4REIuUBFWakcvPdOKVj7TchroQAEEEAAAQRUYO/ZN8jjriuCgjG2Z4TceyHhVVCwmQQBBBAIooApAyzdjaNhjYY2GkJpGHXyVf1cJH2McPDgwcZHPCFN+/btjR1Y+khaQ66a3opX/RHCG264QXSu6pee46S7jPQxu9mzZ0ujRo1O+LlnzI4dO1adJ6WB0WuvvWaEXRp6VT9zS2/2zKkBlwZ6uiuqtkPcPWGXhk6600ofRdT75s+fb5w9pcHRyedInWxU/Qwsdax+blh910fXTHdtad3V16z63DV513QGVvUadHeYZ1da9bF0t9uXX35phH7685rOS2vId4N7ETCzQHlRoaTf/Wsp2vKdmcukNgQQQAABBwnsHnuj/FmmBbTjwR3D5U/TTz3vNqCTMjgCCCCAQFAETBlgVQ86ajq02yNT024rfaxQH+HTA9B1V5UeqK5hjT6GqLuJ9Gypmi7PQeDbt283Hr/THTzVr+o7guoKsOp6O6AnpKm+c8jzb3WtugZJntCstnn0LC/dzaW7ujyPEeqjky+88IKxK+yWW2454eytmuY8XYBV3/Wpy03r8DbAqutg97oc+TkCThAoz82R1DtvleLdO53QLj0igAACCFhAYNfYm+UJuSwglfZoEyb/vLbyrFguBBBAAAH7CZgywKp+xtTpAqyawg5dIs+b8fRRQj2ryXNpgKVvptMwqnqQpY8W6iN/evaS7lrS0MuzW+fgwYPGoefBCrA8h8jX9lXTRyanT59unEd1uqDM85ii5/E5z2ON+uZGPZOrtiDPM+/pAqz6ro8/Ayxva7Df/8nSEQK+CZRlZkjqbbOk5FC6bzfyaQQQQAABBAIksGPcrfJkxU/HXPhjmvZNw2T+TYRX/rBkDAQQQMCsAqYMsLzd4fP666/Lxo0bTzifqjq07qLS3VS6q2rt2rWij/bpNXnyZBk3bpzxZ8/ZU3qelb5pcMCAASeEO/V5hLAhO7CqB2V1fWlON8+ePXuMxxj1LYd6htWCBQsMh+qH0Z9ufH/swDp5ffwZYLEDq65vBz9H4CeB0iOH5cCt10pZdhYsCCCAAAIImEJg+/hfyl/LL/JLLcnxLnnn1w07NsQvhTAIAggggEBABUwZYNX3jCV945wGURpc6WHsJx8Qroexa5CjB8N7zobasmWL8VZA3XWlj+ZVP+tJ5YMVYHl2SOnOKg2cvDm763QBluftirqDbOrUqcZh5vr4oJ6flZSUVOeXKtBnYF155ZWiu8FOvrx9hNCbM7D03C/dgaePkqpnXbvO6kThAwhYWKAkLVX2z7pSKkqKLdwFpSOAAAII2Eng+/G/lr+VX9CglqIiRBb97sSXMDVoQG5GAAEEEDCtgCkDLNXyvOVO38anwdLJbwes6S2Euttqzpw5kpubaxyO3qlTpxPgawp8PEGNHsR+coClIYkerK4hV6AfIfScUaU7i/SA84EDB57ypdEwRh8x9Bzw7u1OL7XTe/Wge30roTdBzukCrPquj95X11sIPW9Q9OUthHrw/fXXX3/KwfeetxSqpT52yYWA0wWK9+2R/TcE5w1QTremfwQQQAAB7wS2jL9d/lFe+abv+lyf3UN4VR837kEAAQSsKGDaAEt3Uukb69LS0oxD2DXU8eyO0n/TtxTqge1jxoyRc8891whlNHDSs6z07KszzjhDdJdPkyZNjHXR3ThLliwRDTWqBx6eEEh/rm881PH0/Ct93O2DDz6QzZs3Gzu6Ah1g6Ry6O+ybb74xdgtNmzZNunfvbvSlO8s0UNJwR3do6cHsalFXgKVnd7344otGeKW70bx9fFC96gqw6rM+Oq7uCPvXv/5l7JRT64kTJxrBk66drs3SpUuNs8i8CbCysrKMsY4dO3bCWGq5bds2eeutt4yx9K2OuuZcCCAg4t75gxy45RooEEAAAQQQMI3Apgl3yD/Lpvpcz8d3xUtMpM+3cQMCCCCAgEUFTBtgqafuSnr55ZeNoEofA9OdRBp0eB4T7NmzpxH0xMb+dGCjhhqvvPKKEXxpEJWQkGD8rvdoSKXhkO7W0YBLLx1PgyN9hE+DD/2szlVcXGz8rvfrmDqXBkAaBNV1llNdwVJNbyHUWvSxPw1dtm7datSm/Wq443a7jZ9paHX55ZdL7969jZ/XNY/2O3/+fNHdas2bN696bNKb72pdAVZ910fvW716tbz33ntGuORZV10fXQs9aF/PJfMmwPIY6HdE37zoOQBf+9bxdGw9tH/UqFFe7TrzxoXPIGAHgaJtWyT1VzPt0Ao9IIAAAgjYRGDjhDtlTtkUr7v572/ipFFczW8X93oQPogAAgggYCkBUwdYKul5o6Ae1q6PBmrAlJKSYhzCrmcoed4WWF1dA4yvvvrK+KXhkwZTGnL16NHDOMDdsyvLc4/ucNI3EWqwpOGJ7nrSnU5Tpkwx5tfdXjqn5/yoQAVYWo+nlmXLlhk7i/TvtdVeV4Cl43keo/O8jdDbb6c3AVZ910fXY9euXbJo0SIjaNRLAzbdAac/U29vAyy9NzMz09hd9/333xtBnwZXHTp0kPPOO09atWrlbct8DgFHCRRu2iBpd9zsqJ5pFgEEEEDA3ALrJ/5Oni+dXGeRb8yOkxaNCK/qhOIDCCCAgM0ETB9g2cw7qO3ojiZ9E6C+fbCmM8GCWgyTIYCA6QQKN66TtDtvNV1dFIQAAggg4FyBbyfeLS+WTqwV4KUbY+WMlDDnAtE5Aggg4GABAiwbL/7Ro0flhRdekMTERK/fbGhjDlpDAIEaBAix+FoggAACCJhNYM3Ee2Ru6fhTynru+ljp2orwymzrRT0IIIBAsAQIsIIlHeR59NFHPdBeHwXUR/MmTJgQ5AqYDgEErCJAiGWVlaJOBBBAwDkCqybdJy+VnF3V8NNXx0jf9uHOAaBTBBBAAIFTBAiwbPal8JyLpQGWXu3btzcOrdcD4bkQQACB2gQIsfhuIIAAAgiYTeCrSQ/IKyWj5U/TYmRwJ8Irs60P9SCAAALBFiDACrZ4gOfTQ9HnzZtnHD7frVs3ueiiiyQpKSnAszI8AgjYQSDQIVZBoyaS2qO/ZLZsI66KCmly8IC027pBYvJy7MBHDwgggAACARDInPmIDJ5e+5lYAZiSIRFAAAEETCpAgGXShaEsBBBAIBQCgQqx8pqkyHcTL5CyiMgT2oosKpT+S9+TmFxCrFCsN3MigAACZhVwRUZKq4eekLjBZ5m1ROpCAAEEEAiyAAFWkMGZDgEEEDC7QCBCrO9HTpRj7TvW2HrLXduky6oVZmehPgQQQACBIAmExcZJ6z8+LTG9+wVpRqZBAAEEELCCgCkDrEcffVRycviv8f7+AkVFRfl7SMZDwPYCxcXFtu8xGA3qI81hYTW/OSqqMF+GLngtGGUwBwIIIICAyQXCkxpJ6yf+KdGdupi8UspDAAEEEAi2AAFWsMWZDwEEEHCgQPfu3cXlctXYeaS7SIa9+4oDVWgZAQQQQKC6QETTFGnz1+clsnVbYBBAAAEEEDhFwJQBFjse+KYigAAC5hAo3LRB0u+5vcHFbBs9WbJat6txnOZ7d0q3rz5r8BwMgAACCCBgXYHIlq2k7T/mSXiTZOs2QeUIIIAAAgEVMGWAFdCOGRwBBBBAwCcB964dcuDmGT7dc/KHs5u3ku8mXHDqf0UpL5f+SxZIQuaxBo3PzQgggAAC1hWIbNte2j/3qrhiYqzbBJUjgAACCARcgAAr4MRMgAACCFhfoLwgX/bNuFjKcrLr3YyGWAd6DpBMYydWhTRN3SfttqyXxIwj9R6TGxFAAAEErC0Q1aGTtH/xdWs3QfUIIIAAAkERIMAKCjOTIIAAAvYQSPvtLVL43Xp7NEMXCCCAAAIhFYju2kPaPTs/pDUwOQIIIICAdQQsF2BlZGTIJ598IkVFRdKzZ08ZOnRolbb+e1pamlf6sbGxMnXqVElMTPTq85mZmbJjxw7Zs2ePDBgwQLp27Vrjfbm5ufLll1/K4cOHpaKiQpo1aybDhw+XJk2aeDUPH0IAAQTMLnD0mScl+4P/mL1M6kMAAQQQMLFATK++0vZvL5q4QkpDAAEEEDCbgKUCrLKyMiO8OnTokOF4coC1YsUKSU9PP61xeXm56CHxKSkpcs4550hkZGStn9fQasuWLXLgwAEjMPNcI0aMqDHAcrvdsmTJEsnOzpZOnToZY2/fvl2ioqJk8uTJ0qhRI7OtP/UggAAC9RLIWvCWHJvzdL3u5SYEEEAAAWcLxA0cIq3//A9nI9A9AggggIDPApYKsDZt2iTffvutsbOppgCrru41AFu6dKkRgA0ePFh69epV6y26k2vZsmVSWlpqvPpdw6eCggIj/KotwNq9e7d88cUXxg6tvn37GmPv3LnT2JE1aNAg6d27t/FvWsfKlSslLi5OBg4cKOHh4XWVzs8RQAAB0wnkLlsihx9/wHR1URACCCCAgHkFGl1wiTT71V3mLZDKEEAAAQRMK2CZAMvz6KBK6o6mnJycU3Zg1aWsj/VpgKXBke6+0t9ruw4ePChr166Vzp07G7upNDRbvHixHD9+vNYAa82aNbJt2zYZN26ctGnTxhhad2MtXLhQOnbsWPW4465du4xQq0+fPkbYxYUAAghYVaBg7So5eP+dUlFSYtUWqBsBBBBAIEgCKbf8RhpfPD1IszENAggggIDdBCwRYHkeHdQASncyabikO6ROfoSwrsVZvny57N2719gdpeP4cunjgf4IsHQXl44TERFhPFYYHR3tSxl8FgEEEDCdgHvHdjny1GPi3vWD6WqjIAQQQAABcwi0evQpiR86whzFUAUCCCCAgCUFLBFgeR4dbNGihUyaNEk+++wznwOs6ju4dPeVr4eqexNgeR4h1McCdXeVXp5HCDU0091W33zzjXEY/NixY6Vt27aW/NJQNAIIIHCyQOmRQ3LkqT9KwbrV4CCAAAIIIFAlENGshbT5yz8lsk07VBBAAAEEEGiQgOkDrOrBk4ZXTZs2NQ5y93UHlj6y98MPP0iXLl1k5MiRPqN5E2DpQe9am+cQd91dpYe4e3Zb6e4rDd/OPPPMetXgc9HcgAACCARRoMJdJEf++rjo2VhcCCCAAAIIxPbpL23++jwQCCCAAAII+EXA1AHWyY8OenY1+RpgZWVlGW8HLCkpkYkTJ4ru5PL18ibA0jFzc3ON8630cUc9N6tx48ZGWKWHwGvdGmJNmTJFEhISfC2BzyOAAAKWEMiY/7xkvvGyJWqlSAQQQACBwAgkTjxXWvzu/sAMzqgIIIAAAo4UMHWAdfKjg5639fkaYOmbC7/77jtp1aqVEWDV561/3gZYtX2LtJf169fLsGHDpGvXro78stE0Agg4RyBn4fty9JknpaKUw92ds+p0igACCFQKJM+4QZKvuQEOBBBAAAEE/Cpg2gCrpkcHPZ37EmDl5eXJokWLpLCw0Dh3ql27+j1/35AAKzMz09h9lZKSIqNGjZKNGzcajxbqjjB9E6KemaWPNnIhgAACdhLQ87A0xCpJ3W+ntugFAQQQQKAWgbDYOGn2qztFd19xIYAAAggg4G8BUwZYtT06WJ8Aa8uWLbJmzRrj7Cw9vD0yMrJehvUNsLSXZcuWyfHjx43dX3qo+9atW6Vly5bSunVr4+/62KE+ZtipU6d61cZNCCCAgFkFStJS5eg//yIFa1eZtUTqQgABBBDwg0B0x86S8ss7Rc+94kIAAQQQQCAQAqYMsPQtfXqOlJ4h5c0VGxsrU6dOlcTExBM+roeq6+6rnJwcGTp0qHTv3t2b4Wr8TH0DLD04Xt88qG8g1MPbFy5cKElJScbbFPVRRg2vtEat3fNv9S6SGxFAAAETClSUlcnRZ/4iOR+/Z8LqKAkBBBBAoKECieMmS8pNt0l4ctOGDsX9CCCAAAII1CpgygBr9+7dsmpV7f+1Xh+9051NuptKQyANsCZMmHDKwei6u0mDMA2M9OD0mJiYen8V6hNgeR5f1McENZw6cuSIsRtLz8DSQE0vz7j6Z90hpm8u5EIAAQTsKJD55quSMW+OHVujJwQQQMCxAk1n3ipNpl/j2P5pHAEEEEAgeAKmDLDqat+bM7A05Fq8eLEcO3ZM+vbtK4MGDapr2NP+vD4B1sqVK2Xv3r0yfvx44wD5tLQ0AqwGrQI3I4CA1QXyli81dmOV5eZYvRXqRwABBBwtENm2vbHrKn7YSEc70DwCCCCAQPAEbBtg7du3T1asWGHsutLdVyc/XlidWB9Z3L9/v3HIer9+/WrU9zXASk1NleXLlxuHs+ubB/XSxwV5hDB4X25mQgABcwoUfb/ZCLHcO7abs0CqQgABBBA4rUDCyLHS9KbbJLJlK6QQQAABBBAImoAtAyx9vHDp0qVy8OBB43G9ESNGnBZUH1fUg9XbtGljPOpX0+VrgKWPQeqbBseMGWO8adBzrV69+oRD3Pfs2SNZWVkc4h60rzwTIYCAGQTKjmcYbyjMW7ncDOVQAwIIIICAlwLJM2ZK8jWzvPw0H0MAAQQQQMB/ArYMsDyP6rlcLuPNfy1atPAqwNLdUvo2QH8EWLVNqOHaunXrjHBLH3PUcGvgwIHGTi0uBBBAwGkCmW+8LBnzn3da2/SLAAIIWE4gonlL45HBhNHjLFc7BSOAAAII2EPAkgGWP+k1UNIztQ4fPizDhw83dmxxIYAAAggET6Bg7SrJmPesuHf+ELxJmQkBBBBAwGuBuCHDJeXm2ySq3Zle38MHEUAAAQQQ8LeA4wMsz1lV8fHxxlsAqz/u529sxkMAAQQQqFmgLCfbeENhzsL3IUIAAQQQMJFAk2kzpOkNs01UEaUggAACCDhVwPEBlp5VtXHjRhkyZIhxBhYXAggggEDoBHI+fk+OzX1WyvNyQ1cEMyOAAAIISETTZkZwlTjhHDQQQAABBBAwhYDjAyxTrAJFIIAAAghUCbh3bJOMuXOkYN1qVBBAAAEEQiAQP3y0NJ15q0S155HBEPAzJQIIIIBALQIEWHw1EEAAAQRMKZAx7znJfPMVU9ZGUQgggIBdBZpef7M0ufI6u7ZHXwgggAACFhYgwLLw4lE6AgggYHeBvC+WG2djlaQdsHur9IcAAgiEVCC6S3dj11XcoCEhrYPJEUAAAQQQqE2AAIvvBgIIIICAqQVKDx8yQqzc5Z+Yuk6KQwABBKwq0Oi8i6XpzFskLCHRqi1QNwIIIICAAwQIsBywyLSIAAII2EEg679vyfHX5kl5bo4d2qEHBBBAIOQC4Y2TjeAq6ZzzQ14LBSCAAAIIIFCXAAFWXUL8HAEEEEDANALFu3caIZY+WsiFAAIIIFB/gfihIyoPau/Qqf6DcCcCCCCAAAJBFCDACiI2UyGAAAII+Ecg+/3/GEFWWVamfwZkFAQQQMBBAsnXzJLkGTMd1DGtIoAAAgjYQYAAyw6rSA8IIICAAwWK9+2p3I31v08d2D0tI4AAAr4LRHfuKvqWwbghw32/mTsQQAABBBAIsQABVogXgOkRQAABBBomkP3RAsl8bZ6UZhxr2EDcjQACCNhYoMkV14r+CouNs3GXtIYAAgggYGcBAiw7ry69IYAAAg4RKEndb+zGyv1siUM6pk0EEEDAO4G4wWcZwVVsn/7e3cCnEEAAAQQQMKkAAZZJF4ayEEAAAQR8F8hZ9IERZJUeOez7zdyBAAII2EggPLmpJF9xrTS68HIbdUUrCCCAAAJOFiDAcvLq0zsCCCBgQ4GSg+ly/LW5kvvJQht2R0sIIIBA3QJJk88zdl1FtmlX94f5BAIIIIAAAhYRIMCyyEJRJgIIIICAbwJ5/1sqme+8Lu4ftvl2I59GAAEELCqgh7RrcJUwerxFO6BsBBBAAAEEahcgwOLbgQACCCBgW4GKkmLJevt1I8gqz8+zbZ80hgACCHBIO98BBBBAAAG7CxBg2X2F6Q8BBBBAQIr37jZCrNxPPkYDAQQQsJUAh7TbajlpBgEEEEDgNAIEWHw9EEAAAQQcI5D/1eeS+fZrUrTlO8f0TKMIIGBPAT3fqvHF06XRBZfYs0G6QgABBBBA4CQBAiy+EggggAACjhPIeqfyscKyzOOO652GEUDA2gJhsXGVwdXF0yQ8qZG1m6F6BBBAAAEEfBAgwPIBi48igAACCNhHoCQ9VTTIyv5ogX2aohMEELC1QNKUC4zwKurMjrbuk+YQQAABBBCoSYAAi+8FAggggICjBQrWfiOZb78uhevXONqB5hFAwLwC8UNHGDuu4gYOMW+RVIYAAggggECABQiwAgzM8AgggAAC1hDI/vC/kv3+O1K8b481CqZKBBCwvUB0527S+JLpkjhhiu17pUEEEEAAAQTqEiDAqkuInyOAAAIIOEagvLDQCLGy33tbSjOOOaZvGkUAAXMJRCSnGDuu9HFBV2SkuYqjGgQQQAABBEIkQIAVInimRQABBBAwr0Dp0SNGkJX13jtS4S4yb6FUhgACthPQ0Ep/RbRoabveaAgBBBBAAIGGCBBgNUSPexFAAAEEbC1QvHeXEWLlfPyerfukOQQQCL1A0tQLpdHUCyW6S/fQF0MFCCCAAAIImFCAAMuEi0JJCCCAAALmEijcvFGy33tH8lZ8aq7CqAYBBCwvQHBl+SWkAQQQQACBIAkQYAUJmmkQQAABBKwvkP/NSuPRwoK1q6zfDB0ggEBIBQiuQsrP5AgggAACFhQgwLLgolEyAggggEBoBXI/XWwEWUXbtoS2EGZHAAHLCRBcWW7JKBgBBBBAwCQCBFgmWQjKQAABBBCwnkDO4g8lZ9EHUrR1k/WKp2IEEAiqAMFVULmZDAEEEEDAhgIEWDZcVFpCAAEEEAiuQO6yJZKz6EMp3LA2uBMzGwIImF6A4Mr0S0SBCCCAAAIWESDAsshCUSYCCCCAgPkF8lYuN4KsgtVfmb9YKkQAgYAJhMXGSeKkqZI0eSpvFQyYMgMjgAACCDhNgADLaStOvwgggAACARfQAEuDLA20uBBAwDkCEc1aSNKkqZI46VyJbN3WOY3TKQIIIIAAAkEQIMAKAjJTIIAAAgg4U0AfKdQgSx8x5EIAAfsKRHXoXBVchSc1sm+jdIYAAggggEAIBQiwQojP1AgggAACzhDQQ971sHc99J0LAQTsIxDbd0Dlo4ITzxUJC7NPY3SCAAIIIICACQUIsEy4KJSEAAIIIGBPgeJ9uyVvxWfGr+L9e+3ZJF0h4ACB+OGjjR1X8SPGOKBbWkQAAQQQQMAcAgRY5lgHqkAAAQQQcJJAebnkfV4ZZOWt/J+TOqdXBCwtYOy2mjRVYvsNtHQfFI8AAggggIAVBQiwrLhq1IwAAgggYBsB9+4dVbuyStIO2KYvGkHALgJR7c+UhDHjjV9RZ3S0S1v0gQACCCCAgOUECLAst2QUjAACCCBgR4GK0pKqICv/6y/s2CI9IWApgYSRZ1cGV6PHc76VpVaOYhFAAAEE7CpAgGXXlaUvBBBAAAHLCrh3bPtpsDrLHwAACbhJREFUV9ahdMv2QeEIWE0gsk27qt1W0R27WK186kUAAQQQQMDWAgRYtl5emkMAAQQQsLJAhbtI8r5YLvlffW78qigrs3I71I6AaQXizxpVFVy5IiJNWyeFIYAAAggg4GQBAiwnrz69I4AAAghYRqAkPVXyv/pC8r/+XAq/W2+ZuikUAbMKRLZs/dNuqy7dzVomdSGAAAIIIIDAjwIEWHwVEEAAAQQQsJhA0febf9yV9YUU799jseopF4HQCYTFxknc0BESP2yE6BlXruiY0BXDzAgggAACCCDgkwABlk9cfBgBBBBAAAFzCeR/s7LqEcOy7CxzFUc1CJhAwBUeXhlaDR0hccNGSERyigmqogQEEEAAAQQQ8FWAAMtXMT6PAAIIIICACQXKcrJF317oOS/LhCVSEgJBFYj72bDK0GroCIls1TqoczMZAggggAACCPhfgADL/6aMiAACCCCAQEgFSg6mS+H6NVKwfq3xOzuzQrocTB5Egdi+A6p2W0Wd0SGIMzMVAggggAACCARagAAr0MKMjwACCCCAQAgFygsLpHD9WilYv8b4vXgfZ2aFcDmYOgACMT16S9yQ4cZuq+gu3QIwA0MigAACCCCAgBkECLDMsArUgAACCCCAQJAEirZ8V7Uzi7cZBgmdafwqENG0mcT2GyCxfQdKTN8BEtXuDL+Oz2AIIIAAAgggYE4BAixzrgtVIYAAAgggEHCBktT9P4ZZlTu0yvNyAz4nEyBQH4GY3v2MwMoTXLkiIuozDPcggAACCCCAgIUFCLAsvHiUjgACCCCAgL8ENLwq3Ljux1/finv3Tn8NzTgI+CwQ0bylxPYbKHqmlQZXka3b+DwGNyCAAAIIIICAvQQIsOy1nnSDAAIIIICAXwQ0wCpct7oq0CovLPTLuAyCQE0CYQmJomdZxXTvVRVcicsFFgIIIIAAAgggUCVAgMWXAQEEEEAAAQROK1BRViaFa1dJwbffSMG6NRwEz/elwQIaWBlnWPWsDK30lys6usHjMgACCCCAAAII2FeAAMu+a0tnCCCAAAIIBESg9PBByV/7jRFqFW7dJGXHMwIyD4PaR8ATWOkZVp6dVuywss/60gkCCCCAAALBECDACoYycyCAAAIIIGBjgdKjh6Vo+/fi3r5V3Nu/l6Iftkp5fr6NO6a1ugTCk5tKTPfelYeu9xso0Z261nULP0cAAQQQQAABBE4rQIDFFwQBBBBAAAEE/C6gbzgs8gRa+vsP30tFaanf52HA0AuEN2os0V27S3TXHhLTtYfxe0RKs9AXRgUIIIAAAgggYCsBAixbLSfNIIAAAgggYF4B964fjB1a7l07pHj/HuMsrbLM4+YtmMpOEQiLT6gKqaK7dTf+HNGiFVIIIIAAAggggEDABQiwAk7MBAgggAACCCBQm0BZTrYU798rJfv2/Bhq7TWCrdJjR0ALoYArPEIi27aTyLbtJapte+MRQN1lFdmmXQirYmoEEEAAAQQQcLIAAZaTV5/eEUAAAQQQMKlAeUG+EWRpuGX8rqHWwTQpOZguFaUlJq3aemVFtmxthFQaVkW1qfzd+HvL1tZrhooRQAABBBBAwNYCBFi2Xl6aQwABBBBAwH4CpceOSumhdCnRXwcrf/f8vfTIYfs13ICOwhs3kYiU5hLR7MdfzVsaO6o8oZXutOJCAAEEEEAAAQSsIECAZYVVokYEEEAAAQQQ8Eqgoqzsp3BLg60jh6U8J1vKcnJEH1csz9U/V/6qcLu9GtOsHzolnGrW4sSwqllzcUVGmbV86kIAAQQQQAABBHwSIMDyiYsPI4AAAggggIBdBDTA8oRZPwVbOUbgVV5YKBXFRVLudhtBV4X7xz8Xn/R3/VmxW8rdRcbnjB1NEeHG766ICJFwz5/DRX78N1f4iX/WkCksPl5ccfES/uPvYXHxxr+FxyWI588n/9wYhws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hBgWXXlqBsBBBBAAAEEEEAAAQQQQAABBBBwiAABlkMWmjYRQAABBBBAAAEEEEAAAQQQQAABqwoQYFl15agbAQQQQAABBBBAAAEEEEAAAQQQcIgAAZZDFpo2EUAAAQQQQAABBBBAAAEEEEAAAasKEGBZdeWoGwEEEEAAAQQQQAABBBBAAAEEEHCIAAGWQxaaNhFAAAEEEEAAAQQQQAABBBBAAAGrCvx/bY+3dZ9noc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9" y="3068960"/>
            <a:ext cx="4969874" cy="3073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338"/>
            <a:ext cx="1574083" cy="1098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8164" y="2492896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r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ôzne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typy nepriaznivých situácií </a:t>
            </a:r>
            <a:endParaRPr lang="sk-SK" dirty="0" smtClean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endParaRPr lang="sk-SK" dirty="0" smtClean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u takmer  50% prijímateľov </a:t>
            </a:r>
          </a:p>
          <a:p>
            <a:r>
              <a:rPr lang="sk-SK" dirty="0">
                <a:solidFill>
                  <a:srgbClr val="681823"/>
                </a:solidFill>
                <a:latin typeface="Arial Black" panose="020B0A04020102020204" pitchFamily="34" charset="0"/>
              </a:rPr>
              <a:t>p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racuje aspoň 1 člen 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rodiny</a:t>
            </a:r>
          </a:p>
          <a:p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  <a:p>
            <a:r>
              <a:rPr lang="sk-SK" dirty="0" err="1" smtClean="0">
                <a:solidFill>
                  <a:srgbClr val="681823"/>
                </a:solidFill>
                <a:latin typeface="Arial Black" panose="020B0A04020102020204" pitchFamily="34" charset="0"/>
              </a:rPr>
              <a:t>Dvojprímoví</a:t>
            </a:r>
            <a:r>
              <a:rPr lang="sk-SK" dirty="0" smtClean="0">
                <a:solidFill>
                  <a:srgbClr val="681823"/>
                </a:solidFill>
                <a:latin typeface="Arial Black" panose="020B0A04020102020204" pitchFamily="34" charset="0"/>
              </a:rPr>
              <a:t> – šedá zóna, musia „nejako vyžiť“, podpora viacdetných</a:t>
            </a:r>
            <a:endParaRPr lang="sk-SK" dirty="0">
              <a:solidFill>
                <a:srgbClr val="68182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4377</TotalTime>
  <Words>773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DSUNR</dc:creator>
  <cp:lastModifiedBy>Dobroslava</cp:lastModifiedBy>
  <cp:revision>102</cp:revision>
  <dcterms:created xsi:type="dcterms:W3CDTF">2012-09-26T07:57:17Z</dcterms:created>
  <dcterms:modified xsi:type="dcterms:W3CDTF">2019-10-16T21:25:30Z</dcterms:modified>
</cp:coreProperties>
</file>